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30"/>
  </p:notesMasterIdLst>
  <p:sldIdLst>
    <p:sldId id="256" r:id="rId2"/>
    <p:sldId id="257" r:id="rId3"/>
    <p:sldId id="258" r:id="rId4"/>
    <p:sldId id="259" r:id="rId5"/>
    <p:sldId id="260" r:id="rId6"/>
    <p:sldId id="261" r:id="rId7"/>
    <p:sldId id="262" r:id="rId8"/>
    <p:sldId id="263" r:id="rId9"/>
    <p:sldId id="28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11"/>
    <p:restoredTop sz="94610"/>
  </p:normalViewPr>
  <p:slideViewPr>
    <p:cSldViewPr snapToGrid="0" snapToObjects="1">
      <p:cViewPr varScale="1">
        <p:scale>
          <a:sx n="65" d="100"/>
          <a:sy n="65" d="100"/>
        </p:scale>
        <p:origin x="72" y="31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24045856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10</a:t>
            </a:fld>
            <a:endParaRPr lang="en-US"/>
          </a:p>
        </p:txBody>
      </p:sp>
    </p:spTree>
    <p:extLst>
      <p:ext uri="{BB962C8B-B14F-4D97-AF65-F5344CB8AC3E}">
        <p14:creationId xmlns:p14="http://schemas.microsoft.com/office/powerpoint/2010/main" val="10240869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physics#pid=68fb4bad1e46103c3b20938a#tid=6901acc72bf2270009e08564#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3575304" y="5541264"/>
            <a:ext cx="5038344" cy="539496"/>
          </a:xfrm>
          <a:prstGeom prst="rect">
            <a:avLst/>
          </a:prstGeom>
          <a:noFill/>
          <a:ln/>
        </p:spPr>
        <p:txBody>
          <a:bodyPr wrap="square" lIns="0" tIns="0" rIns="0" bIns="0" rtlCol="0" anchor="ctr"/>
          <a:lstStyle/>
          <a:p>
            <a:pPr algn="ctr">
              <a:lnSpc>
                <a:spcPct val="100000"/>
              </a:lnSpc>
            </a:pPr>
            <a:r>
              <a:rPr lang="en-US" sz="2400" b="0" i="0" dirty="0">
                <a:solidFill>
                  <a:srgbClr val="000000"/>
                </a:solidFill>
                <a:latin typeface="SimHei" pitchFamily="34" charset="0"/>
                <a:ea typeface="SimHei" pitchFamily="34" charset="-122"/>
                <a:cs typeface="SimHei" pitchFamily="34" charset="-120"/>
              </a:rPr>
              <a:t>高中物理 必修第二册</a:t>
            </a:r>
            <a:endParaRPr lang="en-US" sz="24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521208" y="283464"/>
            <a:ext cx="2697480" cy="448056"/>
          </a:xfrm>
          <a:prstGeom prst="rect">
            <a:avLst/>
          </a:prstGeom>
        </p:spPr>
      </p:pic>
      <p:sp>
        <p:nvSpPr>
          <p:cNvPr id="4" name="MasterShapeName"/>
          <p:cNvSpPr/>
          <p:nvPr/>
        </p:nvSpPr>
        <p:spPr>
          <a:xfrm>
            <a:off x="521208" y="283464"/>
            <a:ext cx="2697480" cy="448056"/>
          </a:xfrm>
          <a:prstGeom prst="rect">
            <a:avLst/>
          </a:prstGeom>
          <a:noFill/>
          <a:ln/>
        </p:spPr>
        <p:txBody>
          <a:bodyPr wrap="square" lIns="0" tIns="0" rIns="0" bIns="0" rtlCol="0" anchor="ctr"/>
          <a:lstStyle/>
          <a:p>
            <a:pPr algn="ctr"/>
            <a:r>
              <a:rPr lang="en-US" sz="1800" b="1" i="0" dirty="0">
                <a:solidFill>
                  <a:srgbClr val="000000"/>
                </a:solidFill>
                <a:latin typeface="SimHei" pitchFamily="34" charset="0"/>
                <a:ea typeface="SimHei" pitchFamily="34" charset="-122"/>
                <a:cs typeface="SimHei" pitchFamily="34" charset="-120"/>
              </a:rPr>
              <a:t>高中物理 必修第二册</a:t>
            </a:r>
            <a:endParaRPr lang="en-US" sz="1800" dirty="0"/>
          </a:p>
        </p:txBody>
      </p:sp>
      <p:sp>
        <p:nvSpPr>
          <p:cNvPr id="5" name="MasterShapeName"/>
          <p:cNvSpPr/>
          <p:nvPr/>
        </p:nvSpPr>
        <p:spPr>
          <a:xfrm>
            <a:off x="0" y="1042416"/>
            <a:ext cx="12188952" cy="466344"/>
          </a:xfrm>
          <a:prstGeom prst="rect">
            <a:avLst/>
          </a:prstGeom>
          <a:noFill/>
          <a:ln/>
        </p:spPr>
        <p:txBody>
          <a:bodyPr/>
          <a:lstStyle/>
          <a:p>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内容#df=27915873b">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521208" y="283464"/>
            <a:ext cx="2697480" cy="448056"/>
          </a:xfrm>
          <a:prstGeom prst="rect">
            <a:avLst/>
          </a:prstGeom>
        </p:spPr>
      </p:pic>
      <p:sp>
        <p:nvSpPr>
          <p:cNvPr id="4" name="MasterShapeName"/>
          <p:cNvSpPr/>
          <p:nvPr/>
        </p:nvSpPr>
        <p:spPr>
          <a:xfrm>
            <a:off x="521208" y="283464"/>
            <a:ext cx="2697480" cy="448056"/>
          </a:xfrm>
          <a:prstGeom prst="rect">
            <a:avLst/>
          </a:prstGeom>
          <a:noFill/>
          <a:ln/>
        </p:spPr>
        <p:txBody>
          <a:bodyPr wrap="square" lIns="0" tIns="0" rIns="0" bIns="0" rtlCol="0" anchor="ctr"/>
          <a:lstStyle/>
          <a:p>
            <a:pPr algn="ctr"/>
            <a:r>
              <a:rPr lang="en-US" sz="1800" b="1" i="0" dirty="0">
                <a:solidFill>
                  <a:srgbClr val="000000"/>
                </a:solidFill>
                <a:latin typeface="SimHei" pitchFamily="34" charset="0"/>
                <a:ea typeface="SimHei" pitchFamily="34" charset="-122"/>
                <a:cs typeface="SimHei" pitchFamily="34" charset="-120"/>
              </a:rPr>
              <a:t>高中物理 必修第二册</a:t>
            </a:r>
            <a:endParaRPr lang="en-US" sz="1800" dirty="0"/>
          </a:p>
        </p:txBody>
      </p:sp>
      <p:sp>
        <p:nvSpPr>
          <p:cNvPr id="5" name="MasterShapeName"/>
          <p:cNvSpPr/>
          <p:nvPr/>
        </p:nvSpPr>
        <p:spPr>
          <a:xfrm>
            <a:off x="0" y="1042416"/>
            <a:ext cx="12188952" cy="466344"/>
          </a:xfrm>
          <a:prstGeom prst="rect">
            <a:avLst/>
          </a:prstGeom>
          <a:noFill/>
          <a:ln/>
        </p:spPr>
        <p:txBody>
          <a:bodyPr wrap="square" lIns="0" tIns="0" rIns="0" bIns="0" rtlCol="0" anchor="ctr"/>
          <a:lstStyle/>
          <a:p>
            <a:pPr algn="ctr"/>
            <a:r>
              <a:rPr lang="en-US" sz="2400" b="1" i="0" dirty="0">
                <a:solidFill>
                  <a:srgbClr val="00A0AF"/>
                </a:solidFill>
                <a:latin typeface="微软雅黑" pitchFamily="34" charset="0"/>
                <a:ea typeface="微软雅黑" pitchFamily="34" charset="-122"/>
                <a:cs typeface="微软雅黑" pitchFamily="34" charset="-120"/>
              </a:rPr>
              <a:t>上分点1 转弯问题</a:t>
            </a:r>
            <a:endParaRPr lang="en-US" sz="240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内容#df=0aa03866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521208" y="283464"/>
            <a:ext cx="2697480" cy="448056"/>
          </a:xfrm>
          <a:prstGeom prst="rect">
            <a:avLst/>
          </a:prstGeom>
        </p:spPr>
      </p:pic>
      <p:sp>
        <p:nvSpPr>
          <p:cNvPr id="4" name="MasterShapeName"/>
          <p:cNvSpPr/>
          <p:nvPr/>
        </p:nvSpPr>
        <p:spPr>
          <a:xfrm>
            <a:off x="521208" y="283464"/>
            <a:ext cx="2697480" cy="448056"/>
          </a:xfrm>
          <a:prstGeom prst="rect">
            <a:avLst/>
          </a:prstGeom>
          <a:noFill/>
          <a:ln/>
        </p:spPr>
        <p:txBody>
          <a:bodyPr wrap="square" lIns="0" tIns="0" rIns="0" bIns="0" rtlCol="0" anchor="ctr"/>
          <a:lstStyle/>
          <a:p>
            <a:pPr algn="ctr"/>
            <a:r>
              <a:rPr lang="en-US" sz="1800" b="1" i="0" dirty="0">
                <a:solidFill>
                  <a:srgbClr val="000000"/>
                </a:solidFill>
                <a:latin typeface="SimHei" pitchFamily="34" charset="0"/>
                <a:ea typeface="SimHei" pitchFamily="34" charset="-122"/>
                <a:cs typeface="SimHei" pitchFamily="34" charset="-120"/>
              </a:rPr>
              <a:t>高中物理 必修第二册</a:t>
            </a:r>
            <a:endParaRPr lang="en-US" sz="1800" dirty="0"/>
          </a:p>
        </p:txBody>
      </p:sp>
      <p:sp>
        <p:nvSpPr>
          <p:cNvPr id="5" name="MasterShapeName"/>
          <p:cNvSpPr/>
          <p:nvPr/>
        </p:nvSpPr>
        <p:spPr>
          <a:xfrm>
            <a:off x="0" y="1042416"/>
            <a:ext cx="12188952" cy="466344"/>
          </a:xfrm>
          <a:prstGeom prst="rect">
            <a:avLst/>
          </a:prstGeom>
          <a:noFill/>
          <a:ln/>
        </p:spPr>
        <p:txBody>
          <a:bodyPr wrap="square" lIns="0" tIns="0" rIns="0" bIns="0" rtlCol="0" anchor="ctr"/>
          <a:lstStyle/>
          <a:p>
            <a:pPr algn="ctr"/>
            <a:r>
              <a:rPr lang="en-US" sz="2400" b="1" i="0" dirty="0">
                <a:solidFill>
                  <a:srgbClr val="00A0AF"/>
                </a:solidFill>
                <a:latin typeface="微软雅黑" pitchFamily="34" charset="0"/>
                <a:ea typeface="微软雅黑" pitchFamily="34" charset="-122"/>
                <a:cs typeface="微软雅黑" pitchFamily="34" charset="-120"/>
              </a:rPr>
              <a:t>上分点2 拱桥模型</a:t>
            </a:r>
            <a:endParaRPr lang="en-US" sz="2400"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内容#df=e9bf19a7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521208" y="283464"/>
            <a:ext cx="2697480" cy="448056"/>
          </a:xfrm>
          <a:prstGeom prst="rect">
            <a:avLst/>
          </a:prstGeom>
        </p:spPr>
      </p:pic>
      <p:sp>
        <p:nvSpPr>
          <p:cNvPr id="4" name="MasterShapeName"/>
          <p:cNvSpPr/>
          <p:nvPr/>
        </p:nvSpPr>
        <p:spPr>
          <a:xfrm>
            <a:off x="521208" y="283464"/>
            <a:ext cx="2697480" cy="448056"/>
          </a:xfrm>
          <a:prstGeom prst="rect">
            <a:avLst/>
          </a:prstGeom>
          <a:noFill/>
          <a:ln/>
        </p:spPr>
        <p:txBody>
          <a:bodyPr wrap="square" lIns="0" tIns="0" rIns="0" bIns="0" rtlCol="0" anchor="ctr"/>
          <a:lstStyle/>
          <a:p>
            <a:pPr algn="ctr"/>
            <a:r>
              <a:rPr lang="en-US" sz="1800" b="1" i="0" dirty="0">
                <a:solidFill>
                  <a:srgbClr val="000000"/>
                </a:solidFill>
                <a:latin typeface="SimHei" pitchFamily="34" charset="0"/>
                <a:ea typeface="SimHei" pitchFamily="34" charset="-122"/>
                <a:cs typeface="SimHei" pitchFamily="34" charset="-120"/>
              </a:rPr>
              <a:t>高中物理 必修第二册</a:t>
            </a:r>
            <a:endParaRPr lang="en-US" sz="1800" dirty="0"/>
          </a:p>
        </p:txBody>
      </p:sp>
      <p:sp>
        <p:nvSpPr>
          <p:cNvPr id="5" name="MasterShapeName"/>
          <p:cNvSpPr/>
          <p:nvPr/>
        </p:nvSpPr>
        <p:spPr>
          <a:xfrm>
            <a:off x="0" y="1042416"/>
            <a:ext cx="12188952" cy="466344"/>
          </a:xfrm>
          <a:prstGeom prst="rect">
            <a:avLst/>
          </a:prstGeom>
          <a:noFill/>
          <a:ln/>
        </p:spPr>
        <p:txBody>
          <a:bodyPr wrap="square" lIns="0" tIns="0" rIns="0" bIns="0" rtlCol="0" anchor="ctr"/>
          <a:lstStyle/>
          <a:p>
            <a:pPr algn="ctr"/>
            <a:r>
              <a:rPr lang="en-US" sz="2400" b="1" i="0" dirty="0">
                <a:solidFill>
                  <a:srgbClr val="00A0AF"/>
                </a:solidFill>
                <a:latin typeface="微软雅黑" pitchFamily="34" charset="0"/>
                <a:ea typeface="微软雅黑" pitchFamily="34" charset="-122"/>
                <a:cs typeface="微软雅黑" pitchFamily="34" charset="-120"/>
              </a:rPr>
              <a:t>上分点3 航天器内的失重问题</a:t>
            </a:r>
            <a:endParaRPr lang="en-US" sz="2400"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内容#df=fc92d293f">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521208" y="283464"/>
            <a:ext cx="2697480" cy="448056"/>
          </a:xfrm>
          <a:prstGeom prst="rect">
            <a:avLst/>
          </a:prstGeom>
        </p:spPr>
      </p:pic>
      <p:sp>
        <p:nvSpPr>
          <p:cNvPr id="4" name="MasterShapeName"/>
          <p:cNvSpPr/>
          <p:nvPr/>
        </p:nvSpPr>
        <p:spPr>
          <a:xfrm>
            <a:off x="521208" y="283464"/>
            <a:ext cx="2697480" cy="448056"/>
          </a:xfrm>
          <a:prstGeom prst="rect">
            <a:avLst/>
          </a:prstGeom>
          <a:noFill/>
          <a:ln/>
        </p:spPr>
        <p:txBody>
          <a:bodyPr wrap="square" lIns="0" tIns="0" rIns="0" bIns="0" rtlCol="0" anchor="ctr"/>
          <a:lstStyle/>
          <a:p>
            <a:pPr algn="ctr"/>
            <a:r>
              <a:rPr lang="en-US" sz="1800" b="1" i="0" dirty="0">
                <a:solidFill>
                  <a:srgbClr val="000000"/>
                </a:solidFill>
                <a:latin typeface="SimHei" pitchFamily="34" charset="0"/>
                <a:ea typeface="SimHei" pitchFamily="34" charset="-122"/>
                <a:cs typeface="SimHei" pitchFamily="34" charset="-120"/>
              </a:rPr>
              <a:t>高中物理 必修第二册</a:t>
            </a:r>
            <a:endParaRPr lang="en-US" sz="1800" dirty="0"/>
          </a:p>
        </p:txBody>
      </p:sp>
      <p:sp>
        <p:nvSpPr>
          <p:cNvPr id="5" name="MasterShapeName"/>
          <p:cNvSpPr/>
          <p:nvPr/>
        </p:nvSpPr>
        <p:spPr>
          <a:xfrm>
            <a:off x="0" y="1042416"/>
            <a:ext cx="12188952" cy="466344"/>
          </a:xfrm>
          <a:prstGeom prst="rect">
            <a:avLst/>
          </a:prstGeom>
          <a:noFill/>
          <a:ln/>
        </p:spPr>
        <p:txBody>
          <a:bodyPr wrap="square" lIns="0" tIns="0" rIns="0" bIns="0" rtlCol="0" anchor="ctr"/>
          <a:lstStyle/>
          <a:p>
            <a:pPr algn="ctr"/>
            <a:r>
              <a:rPr lang="en-US" sz="2400" b="1" i="0" dirty="0">
                <a:solidFill>
                  <a:srgbClr val="00A0AF"/>
                </a:solidFill>
                <a:latin typeface="微软雅黑" pitchFamily="34" charset="0"/>
                <a:ea typeface="微软雅黑" pitchFamily="34" charset="-122"/>
                <a:cs typeface="微软雅黑" pitchFamily="34" charset="-120"/>
              </a:rPr>
              <a:t>上分点4 离心运动</a:t>
            </a:r>
            <a:endParaRPr lang="en-US" sz="2400"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9.xml"/><Relationship Id="rId1" Type="http://schemas.openxmlformats.org/officeDocument/2006/relationships/slideLayout" Target="../slideLayouts/slideLayout6.xml"/><Relationship Id="rId6" Type="http://schemas.openxmlformats.org/officeDocument/2006/relationships/image" Target="../media/image28.png"/><Relationship Id="rId5" Type="http://schemas.openxmlformats.org/officeDocument/2006/relationships/image" Target="../media/image27.png"/><Relationship Id="rId4" Type="http://schemas.openxmlformats.org/officeDocument/2006/relationships/image" Target="../media/image26.png"/></Relationships>
</file>

<file path=ppt/slides/_rels/slide11.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10.xml"/><Relationship Id="rId1" Type="http://schemas.openxmlformats.org/officeDocument/2006/relationships/slideLayout" Target="../slideLayouts/slideLayout6.xml"/><Relationship Id="rId5" Type="http://schemas.openxmlformats.org/officeDocument/2006/relationships/image" Target="../media/image31.png"/><Relationship Id="rId4" Type="http://schemas.openxmlformats.org/officeDocument/2006/relationships/image" Target="../media/image30.png"/></Relationships>
</file>

<file path=ppt/slides/_rels/slide12.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11.xml"/><Relationship Id="rId1" Type="http://schemas.openxmlformats.org/officeDocument/2006/relationships/slideLayout" Target="../slideLayouts/slideLayout7.xml"/><Relationship Id="rId6" Type="http://schemas.openxmlformats.org/officeDocument/2006/relationships/image" Target="../media/image35.png"/><Relationship Id="rId5" Type="http://schemas.openxmlformats.org/officeDocument/2006/relationships/image" Target="../media/image34.png"/><Relationship Id="rId4" Type="http://schemas.openxmlformats.org/officeDocument/2006/relationships/image" Target="../media/image33.png"/></Relationships>
</file>

<file path=ppt/slides/_rels/slide13.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12.xml"/><Relationship Id="rId1" Type="http://schemas.openxmlformats.org/officeDocument/2006/relationships/slideLayout" Target="../slideLayouts/slideLayout7.xml"/><Relationship Id="rId5" Type="http://schemas.openxmlformats.org/officeDocument/2006/relationships/image" Target="../media/image38.png"/><Relationship Id="rId4" Type="http://schemas.openxmlformats.org/officeDocument/2006/relationships/image" Target="../media/image37.png"/></Relationships>
</file>

<file path=ppt/slides/_rels/slide14.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13.xml"/><Relationship Id="rId1" Type="http://schemas.openxmlformats.org/officeDocument/2006/relationships/slideLayout" Target="../slideLayouts/slideLayout7.xml"/><Relationship Id="rId6" Type="http://schemas.openxmlformats.org/officeDocument/2006/relationships/image" Target="../media/image42.png"/><Relationship Id="rId5" Type="http://schemas.openxmlformats.org/officeDocument/2006/relationships/image" Target="../media/image41.png"/><Relationship Id="rId4" Type="http://schemas.openxmlformats.org/officeDocument/2006/relationships/image" Target="../media/image40.png"/></Relationships>
</file>

<file path=ppt/slides/_rels/slide15.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14.xml"/><Relationship Id="rId1" Type="http://schemas.openxmlformats.org/officeDocument/2006/relationships/slideLayout" Target="../slideLayouts/slideLayout7.xml"/><Relationship Id="rId4" Type="http://schemas.openxmlformats.org/officeDocument/2006/relationships/image" Target="../media/image44.png"/></Relationships>
</file>

<file path=ppt/slides/_rels/slide16.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15.xml"/><Relationship Id="rId1" Type="http://schemas.openxmlformats.org/officeDocument/2006/relationships/slideLayout" Target="../slideLayouts/slideLayout7.xml"/><Relationship Id="rId5" Type="http://schemas.openxmlformats.org/officeDocument/2006/relationships/image" Target="../media/image47.png"/><Relationship Id="rId4" Type="http://schemas.openxmlformats.org/officeDocument/2006/relationships/image" Target="../media/image46.png"/></Relationships>
</file>

<file path=ppt/slides/_rels/slide17.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16.xml"/><Relationship Id="rId1" Type="http://schemas.openxmlformats.org/officeDocument/2006/relationships/slideLayout" Target="../slideLayouts/slideLayout8.xml"/><Relationship Id="rId5" Type="http://schemas.openxmlformats.org/officeDocument/2006/relationships/image" Target="../media/image50.png"/><Relationship Id="rId4" Type="http://schemas.openxmlformats.org/officeDocument/2006/relationships/image" Target="../media/image49.png"/></Relationships>
</file>

<file path=ppt/slides/_rels/slide18.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notesSlide" Target="../notesSlides/notesSlide17.xml"/><Relationship Id="rId1" Type="http://schemas.openxmlformats.org/officeDocument/2006/relationships/slideLayout" Target="../slideLayouts/slideLayout8.xml"/></Relationships>
</file>

<file path=ppt/slides/_rels/slide19.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notesSlide" Target="../notesSlides/notesSlide18.xml"/><Relationship Id="rId1" Type="http://schemas.openxmlformats.org/officeDocument/2006/relationships/slideLayout" Target="../slideLayouts/slideLayout9.xml"/><Relationship Id="rId5" Type="http://schemas.openxmlformats.org/officeDocument/2006/relationships/image" Target="../media/image54.png"/><Relationship Id="rId4" Type="http://schemas.openxmlformats.org/officeDocument/2006/relationships/image" Target="../media/image53.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notesSlide" Target="../notesSlides/notesSlide19.xml"/><Relationship Id="rId1" Type="http://schemas.openxmlformats.org/officeDocument/2006/relationships/slideLayout" Target="../slideLayouts/slideLayout9.xml"/></Relationships>
</file>

<file path=ppt/slides/_rels/slide21.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notesSlide" Target="../notesSlides/notesSlide20.xml"/><Relationship Id="rId1" Type="http://schemas.openxmlformats.org/officeDocument/2006/relationships/slideLayout" Target="../slideLayouts/slideLayout5.xml"/><Relationship Id="rId4" Type="http://schemas.openxmlformats.org/officeDocument/2006/relationships/image" Target="../media/image57.png"/></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notesSlide" Target="../notesSlides/notesSlide22.xml"/><Relationship Id="rId1" Type="http://schemas.openxmlformats.org/officeDocument/2006/relationships/slideLayout" Target="../slideLayouts/slideLayout5.xml"/><Relationship Id="rId6" Type="http://schemas.openxmlformats.org/officeDocument/2006/relationships/image" Target="../media/image61.png"/><Relationship Id="rId5" Type="http://schemas.openxmlformats.org/officeDocument/2006/relationships/image" Target="../media/image60.png"/><Relationship Id="rId4" Type="http://schemas.openxmlformats.org/officeDocument/2006/relationships/image" Target="../media/image59.png"/></Relationships>
</file>

<file path=ppt/slides/_rels/slide24.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notesSlide" Target="../notesSlides/notesSlide23.xml"/><Relationship Id="rId1" Type="http://schemas.openxmlformats.org/officeDocument/2006/relationships/slideLayout" Target="../slideLayouts/slideLayout5.xml"/><Relationship Id="rId5" Type="http://schemas.openxmlformats.org/officeDocument/2006/relationships/image" Target="../media/image64.png"/><Relationship Id="rId4" Type="http://schemas.openxmlformats.org/officeDocument/2006/relationships/image" Target="../media/image63.png"/></Relationships>
</file>

<file path=ppt/slides/_rels/slide25.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notesSlide" Target="../notesSlides/notesSlide24.xml"/><Relationship Id="rId1" Type="http://schemas.openxmlformats.org/officeDocument/2006/relationships/slideLayout" Target="../slideLayouts/slideLayout5.xml"/></Relationships>
</file>

<file path=ppt/slides/_rels/slide26.xml.rels><?xml version="1.0" encoding="UTF-8" standalone="yes"?>
<Relationships xmlns="http://schemas.openxmlformats.org/package/2006/relationships"><Relationship Id="rId8" Type="http://schemas.openxmlformats.org/officeDocument/2006/relationships/image" Target="../media/image71.png"/><Relationship Id="rId3" Type="http://schemas.openxmlformats.org/officeDocument/2006/relationships/image" Target="../media/image66.png"/><Relationship Id="rId7" Type="http://schemas.openxmlformats.org/officeDocument/2006/relationships/image" Target="../media/image70.png"/><Relationship Id="rId2" Type="http://schemas.openxmlformats.org/officeDocument/2006/relationships/notesSlide" Target="../notesSlides/notesSlide25.xml"/><Relationship Id="rId1" Type="http://schemas.openxmlformats.org/officeDocument/2006/relationships/slideLayout" Target="../slideLayouts/slideLayout5.xml"/><Relationship Id="rId6" Type="http://schemas.openxmlformats.org/officeDocument/2006/relationships/image" Target="../media/image69.png"/><Relationship Id="rId5" Type="http://schemas.openxmlformats.org/officeDocument/2006/relationships/image" Target="../media/image68.png"/><Relationship Id="rId4" Type="http://schemas.openxmlformats.org/officeDocument/2006/relationships/image" Target="../media/image67.png"/><Relationship Id="rId9" Type="http://schemas.openxmlformats.org/officeDocument/2006/relationships/image" Target="../media/image72.png"/></Relationships>
</file>

<file path=ppt/slides/_rels/slide27.xml.rels><?xml version="1.0" encoding="UTF-8" standalone="yes"?>
<Relationships xmlns="http://schemas.openxmlformats.org/package/2006/relationships"><Relationship Id="rId3" Type="http://schemas.openxmlformats.org/officeDocument/2006/relationships/image" Target="../media/image73.png"/><Relationship Id="rId2" Type="http://schemas.openxmlformats.org/officeDocument/2006/relationships/notesSlide" Target="../notesSlides/notesSlide26.xml"/><Relationship Id="rId1" Type="http://schemas.openxmlformats.org/officeDocument/2006/relationships/slideLayout" Target="../slideLayouts/slideLayout5.xml"/><Relationship Id="rId5" Type="http://schemas.openxmlformats.org/officeDocument/2006/relationships/image" Target="../media/image75.png"/><Relationship Id="rId4" Type="http://schemas.openxmlformats.org/officeDocument/2006/relationships/image" Target="../media/image74.png"/></Relationships>
</file>

<file path=ppt/slides/_rels/slide28.xml.rels><?xml version="1.0" encoding="UTF-8" standalone="yes"?>
<Relationships xmlns="http://schemas.openxmlformats.org/package/2006/relationships"><Relationship Id="rId3" Type="http://schemas.openxmlformats.org/officeDocument/2006/relationships/image" Target="../media/image76.png"/><Relationship Id="rId2" Type="http://schemas.openxmlformats.org/officeDocument/2006/relationships/notesSlide" Target="../notesSlides/notesSlide27.xml"/><Relationship Id="rId1" Type="http://schemas.openxmlformats.org/officeDocument/2006/relationships/slideLayout" Target="../slideLayouts/slideLayout5.xml"/><Relationship Id="rId5" Type="http://schemas.openxmlformats.org/officeDocument/2006/relationships/image" Target="../media/image78.png"/><Relationship Id="rId4" Type="http://schemas.openxmlformats.org/officeDocument/2006/relationships/image" Target="../media/image77.png"/></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6.xml"/><Relationship Id="rId5" Type="http://schemas.openxmlformats.org/officeDocument/2006/relationships/image" Target="../media/image7.png"/><Relationship Id="rId4" Type="http://schemas.openxmlformats.org/officeDocument/2006/relationships/image" Target="../media/image6.png"/></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4.xml"/><Relationship Id="rId1" Type="http://schemas.openxmlformats.org/officeDocument/2006/relationships/slideLayout" Target="../slideLayouts/slideLayout6.xml"/><Relationship Id="rId5" Type="http://schemas.openxmlformats.org/officeDocument/2006/relationships/image" Target="../media/image10.png"/><Relationship Id="rId4" Type="http://schemas.openxmlformats.org/officeDocument/2006/relationships/image" Target="../media/image9.png"/></Relationships>
</file>

<file path=ppt/slides/_rels/slide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5.xml"/><Relationship Id="rId1" Type="http://schemas.openxmlformats.org/officeDocument/2006/relationships/slideLayout" Target="../slideLayouts/slideLayout6.xml"/><Relationship Id="rId4" Type="http://schemas.openxmlformats.org/officeDocument/2006/relationships/image" Target="../media/image12.png"/></Relationships>
</file>

<file path=ppt/slides/_rels/slide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6.xml"/><Relationship Id="rId1" Type="http://schemas.openxmlformats.org/officeDocument/2006/relationships/slideLayout" Target="../slideLayouts/slideLayout6.xml"/><Relationship Id="rId6" Type="http://schemas.openxmlformats.org/officeDocument/2006/relationships/image" Target="../media/image16.png"/><Relationship Id="rId5" Type="http://schemas.openxmlformats.org/officeDocument/2006/relationships/image" Target="../media/image15.png"/><Relationship Id="rId4" Type="http://schemas.openxmlformats.org/officeDocument/2006/relationships/image" Target="../media/image14.png"/></Relationships>
</file>

<file path=ppt/slides/_rels/slide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7.xml"/><Relationship Id="rId1" Type="http://schemas.openxmlformats.org/officeDocument/2006/relationships/slideLayout" Target="../slideLayouts/slideLayout6.xml"/><Relationship Id="rId4" Type="http://schemas.openxmlformats.org/officeDocument/2006/relationships/image" Target="../media/image18.png"/></Relationships>
</file>

<file path=ppt/slides/_rels/slide8.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8.xml"/><Relationship Id="rId1" Type="http://schemas.openxmlformats.org/officeDocument/2006/relationships/slideLayout" Target="../slideLayouts/slideLayout6.xml"/><Relationship Id="rId6" Type="http://schemas.openxmlformats.org/officeDocument/2006/relationships/image" Target="../media/image22.png"/><Relationship Id="rId5" Type="http://schemas.openxmlformats.org/officeDocument/2006/relationships/image" Target="../media/image21.png"/><Relationship Id="rId4" Type="http://schemas.openxmlformats.org/officeDocument/2006/relationships/image" Target="../media/image20.png"/></Relationships>
</file>

<file path=ppt/slides/_rels/slide9.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name="Slide 1&amp;si=1">
    <p:spTree>
      <p:nvGrpSpPr>
        <p:cNvPr id="1" name=""/>
        <p:cNvGrpSpPr/>
        <p:nvPr/>
      </p:nvGrpSpPr>
      <p:grpSpPr>
        <a:xfrm>
          <a:off x="0" y="0"/>
          <a:ext cx="0" cy="0"/>
          <a:chOff x="0" y="0"/>
          <a:chExt cx="0" cy="0"/>
        </a:xfrm>
      </p:grpSpPr>
    </p:spTree>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name="Slide 9&amp;si=9">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6_BD.17_1#a0c4feee0?vop=1&amp;pid=6371b2d36&amp;color=0,0,0&amp;vtp=1&amp;bt=1&amp;bbb=1&amp;hb=1"/>
              <p:cNvSpPr/>
              <p:nvPr/>
            </p:nvSpPr>
            <p:spPr>
              <a:xfrm>
                <a:off x="832104" y="1512000"/>
                <a:ext cx="10533888" cy="1191959"/>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5.</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1" i="0" dirty="0">
                    <a:solidFill>
                      <a:srgbClr val="000000"/>
                    </a:solidFill>
                    <a:latin typeface="微软雅黑" pitchFamily="34" charset="0"/>
                    <a:ea typeface="微软雅黑" pitchFamily="34" charset="-122"/>
                    <a:cs typeface="微软雅黑" pitchFamily="34" charset="-120"/>
                  </a:rPr>
                  <a:t>易错题</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如图所示是场地自行车比赛的圆形赛道，路面与水平面的夹角为</a:t>
                </a:r>
                <a14:m>
                  <m:oMath xmlns:m="http://schemas.openxmlformats.org/officeDocument/2006/math">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37</m:t>
                        </m:r>
                      </m:e>
                      <m:sup>
                        <m:r>
                          <a:rPr lang="en-US" altLang="zh-CN" sz="1800" b="0" i="0">
                            <a:solidFill>
                              <a:srgbClr val="000000"/>
                            </a:solidFill>
                            <a:latin typeface="Cambria Math" pitchFamily="34" charset="0"/>
                            <a:ea typeface="Cambria Math" pitchFamily="34" charset="-122"/>
                            <a:cs typeface="Cambria Math" pitchFamily="34" charset="-120"/>
                          </a:rPr>
                          <m:t>∘</m:t>
                        </m:r>
                      </m:sup>
                    </m:sSup>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.某运动员骑自行车在该赛</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道上做匀速圆周运动</a:t>
                </a:r>
                <a:r>
                  <a:rPr lang="en-US" altLang="zh-CN" sz="1800" b="0" i="0" dirty="0">
                    <a:solidFill>
                      <a:srgbClr val="000000"/>
                    </a:solidFill>
                    <a:latin typeface="微软雅黑" pitchFamily="34" charset="0"/>
                    <a:ea typeface="微软雅黑" pitchFamily="34" charset="-122"/>
                    <a:cs typeface="微软雅黑" pitchFamily="34" charset="-120"/>
                  </a:rPr>
                  <a:t>，圆周的半径为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60</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m</m:t>
                    </m:r>
                  </m:oMath>
                </a14:m>
                <a:r>
                  <a:rPr lang="en-US" altLang="zh-CN" sz="1800" b="0" i="0" dirty="0">
                    <a:solidFill>
                      <a:srgbClr val="000000"/>
                    </a:solidFill>
                    <a:latin typeface="微软雅黑" pitchFamily="34" charset="0"/>
                    <a:ea typeface="微软雅黑" pitchFamily="34" charset="-122"/>
                    <a:cs typeface="微软雅黑" pitchFamily="34" charset="-120"/>
                  </a:rPr>
                  <a:t>.已知自行车和运动员的总质量为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100</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kg</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，不考虑空气阻力</a:t>
                </a:r>
                <a:r>
                  <a:rPr lang="en-US" altLang="zh-CN" sz="1800" b="0" i="0">
                    <a:solidFill>
                      <a:srgbClr val="000000"/>
                    </a:solidFill>
                    <a:latin typeface="微软雅黑" pitchFamily="34" charset="0"/>
                    <a:ea typeface="微软雅黑" pitchFamily="34" charset="-122"/>
                    <a:cs typeface="微软雅黑" pitchFamily="34" charset="-120"/>
                  </a:rPr>
                  <a:t>，取</a:t>
                </a:r>
              </a:p>
              <a:p>
                <a:pPr latinLnBrk="1">
                  <a:lnSpc>
                    <a:spcPts val="3100"/>
                  </a:lnSpc>
                </a:pP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𝑔</m:t>
                    </m:r>
                    <m:r>
                      <a:rPr lang="en-US" altLang="zh-CN" b="0" i="0">
                        <a:solidFill>
                          <a:srgbClr val="000000"/>
                        </a:solidFill>
                        <a:latin typeface="Cambria Math" pitchFamily="34" charset="0"/>
                        <a:ea typeface="Cambria Math" pitchFamily="34" charset="-122"/>
                        <a:cs typeface="Cambria Math" pitchFamily="34" charset="-120"/>
                      </a:rPr>
                      <m:t>=10</m:t>
                    </m:r>
                    <m:r>
                      <m:rPr>
                        <m:nor/>
                      </m:rPr>
                      <a:rPr lang="en-US" altLang="zh-CN" b="0" i="0">
                        <a:solidFill>
                          <a:srgbClr val="000000"/>
                        </a:solidFill>
                        <a:latin typeface="Cambria Math" pitchFamily="34" charset="0"/>
                        <a:ea typeface="Cambria Math" pitchFamily="34" charset="-122"/>
                        <a:cs typeface="Cambria Math" pitchFamily="34" charset="-120"/>
                      </a:rPr>
                      <m:t> </m:t>
                    </m:r>
                    <m:r>
                      <m:rPr>
                        <m:sty m:val="p"/>
                      </m:rPr>
                      <a:rPr lang="en-US" altLang="zh-CN" b="0" i="0">
                        <a:solidFill>
                          <a:srgbClr val="000000"/>
                        </a:solidFill>
                        <a:latin typeface="Cambria Math" pitchFamily="34" charset="0"/>
                        <a:ea typeface="Cambria Math" pitchFamily="34" charset="-122"/>
                        <a:cs typeface="Cambria Math" pitchFamily="34" charset="-120"/>
                      </a:rPr>
                      <m:t>m</m:t>
                    </m:r>
                    <m:r>
                      <a:rPr lang="en-US" altLang="zh-CN" b="0" i="0">
                        <a:solidFill>
                          <a:srgbClr val="000000"/>
                        </a:solidFill>
                        <a:latin typeface="Cambria Math" pitchFamily="34" charset="0"/>
                        <a:ea typeface="Cambria Math" pitchFamily="34" charset="-122"/>
                        <a:cs typeface="Cambria Math" pitchFamily="34" charset="-120"/>
                      </a:rPr>
                      <m:t>/</m:t>
                    </m:r>
                    <m:sSup>
                      <m:sSup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b="0" i="0">
                            <a:solidFill>
                              <a:srgbClr val="000000"/>
                            </a:solidFill>
                            <a:latin typeface="Cambria Math" pitchFamily="34" charset="0"/>
                            <a:ea typeface="Cambria Math" pitchFamily="34" charset="-122"/>
                            <a:cs typeface="Cambria Math" pitchFamily="34" charset="-120"/>
                          </a:rPr>
                          <m:t>s</m:t>
                        </m:r>
                      </m:e>
                      <m:sup>
                        <m:r>
                          <a:rPr lang="en-US" altLang="zh-CN" b="0" i="0">
                            <a:solidFill>
                              <a:srgbClr val="000000"/>
                            </a:solidFill>
                            <a:latin typeface="Cambria Math" pitchFamily="34" charset="0"/>
                            <a:ea typeface="Cambria Math" pitchFamily="34" charset="-122"/>
                            <a:cs typeface="Cambria Math" pitchFamily="34" charset="-120"/>
                          </a:rPr>
                          <m:t>2</m:t>
                        </m:r>
                      </m:sup>
                    </m:sSup>
                  </m:oMath>
                </a14:m>
                <a:r>
                  <a:rPr lang="en-US" altLang="zh-CN"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m:rPr>
                        <m:sty m:val="p"/>
                      </m:rPr>
                      <a:rPr lang="en-US" altLang="zh-CN" b="0" i="0">
                        <a:solidFill>
                          <a:srgbClr val="000000"/>
                        </a:solidFill>
                        <a:latin typeface="Cambria Math" pitchFamily="34" charset="0"/>
                        <a:ea typeface="Cambria Math" pitchFamily="34" charset="-122"/>
                        <a:cs typeface="Cambria Math" pitchFamily="34" charset="-120"/>
                      </a:rPr>
                      <m:t>sin</m:t>
                    </m:r>
                    <m:r>
                      <m:rPr>
                        <m:nor/>
                      </m:rPr>
                      <a:rPr lang="en-US" altLang="zh-CN" b="0" i="0">
                        <a:solidFill>
                          <a:srgbClr val="000000"/>
                        </a:solidFill>
                        <a:latin typeface="Cambria Math" pitchFamily="34" charset="0"/>
                        <a:ea typeface="Cambria Math" pitchFamily="34" charset="-122"/>
                        <a:cs typeface="Cambria Math" pitchFamily="34" charset="-120"/>
                      </a:rPr>
                      <m:t> </m:t>
                    </m:r>
                    <m:sSup>
                      <m:sSup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b="0" i="0">
                            <a:solidFill>
                              <a:srgbClr val="000000"/>
                            </a:solidFill>
                            <a:latin typeface="Cambria Math" pitchFamily="34" charset="0"/>
                            <a:ea typeface="Cambria Math" pitchFamily="34" charset="-122"/>
                            <a:cs typeface="Cambria Math" pitchFamily="34" charset="-120"/>
                          </a:rPr>
                          <m:t>37</m:t>
                        </m:r>
                      </m:e>
                      <m:sup>
                        <m:r>
                          <a:rPr lang="en-US" altLang="zh-CN" b="0" i="0">
                            <a:solidFill>
                              <a:srgbClr val="000000"/>
                            </a:solidFill>
                            <a:latin typeface="Cambria Math" pitchFamily="34" charset="0"/>
                            <a:ea typeface="Cambria Math" pitchFamily="34" charset="-122"/>
                            <a:cs typeface="Cambria Math" pitchFamily="34" charset="-120"/>
                          </a:rPr>
                          <m:t>∘</m:t>
                        </m:r>
                      </m:sup>
                    </m:sSup>
                    <m:r>
                      <a:rPr lang="en-US" altLang="zh-CN" b="0" i="0">
                        <a:solidFill>
                          <a:srgbClr val="000000"/>
                        </a:solidFill>
                        <a:latin typeface="Cambria Math" pitchFamily="34" charset="0"/>
                        <a:ea typeface="Cambria Math" pitchFamily="34" charset="-122"/>
                        <a:cs typeface="Cambria Math" pitchFamily="34" charset="-120"/>
                      </a:rPr>
                      <m:t>=0.6</m:t>
                    </m:r>
                  </m:oMath>
                </a14:m>
                <a:r>
                  <a:rPr lang="en-US" altLang="zh-CN"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m:rPr>
                        <m:sty m:val="p"/>
                      </m:rPr>
                      <a:rPr lang="en-US" altLang="zh-CN" b="0" i="0">
                        <a:solidFill>
                          <a:srgbClr val="000000"/>
                        </a:solidFill>
                        <a:latin typeface="Cambria Math" pitchFamily="34" charset="0"/>
                        <a:ea typeface="Cambria Math" pitchFamily="34" charset="-122"/>
                        <a:cs typeface="Cambria Math" pitchFamily="34" charset="-120"/>
                      </a:rPr>
                      <m:t>cos</m:t>
                    </m:r>
                    <m:r>
                      <m:rPr>
                        <m:nor/>
                      </m:rPr>
                      <a:rPr lang="en-US" altLang="zh-CN" b="0" i="0">
                        <a:solidFill>
                          <a:srgbClr val="000000"/>
                        </a:solidFill>
                        <a:latin typeface="Cambria Math" pitchFamily="34" charset="0"/>
                        <a:ea typeface="Cambria Math" pitchFamily="34" charset="-122"/>
                        <a:cs typeface="Cambria Math" pitchFamily="34" charset="-120"/>
                      </a:rPr>
                      <m:t> </m:t>
                    </m:r>
                    <m:sSup>
                      <m:sSup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b="0" i="0">
                            <a:solidFill>
                              <a:srgbClr val="000000"/>
                            </a:solidFill>
                            <a:latin typeface="Cambria Math" pitchFamily="34" charset="0"/>
                            <a:ea typeface="Cambria Math" pitchFamily="34" charset="-122"/>
                            <a:cs typeface="Cambria Math" pitchFamily="34" charset="-120"/>
                          </a:rPr>
                          <m:t>37</m:t>
                        </m:r>
                      </m:e>
                      <m:sup>
                        <m:r>
                          <a:rPr lang="en-US" altLang="zh-CN" b="0" i="0">
                            <a:solidFill>
                              <a:srgbClr val="000000"/>
                            </a:solidFill>
                            <a:latin typeface="Cambria Math" pitchFamily="34" charset="0"/>
                            <a:ea typeface="Cambria Math" pitchFamily="34" charset="-122"/>
                            <a:cs typeface="Cambria Math" pitchFamily="34" charset="-120"/>
                          </a:rPr>
                          <m:t>∘</m:t>
                        </m:r>
                      </m:sup>
                    </m:sSup>
                    <m:r>
                      <a:rPr lang="en-US" altLang="zh-CN" b="0" i="0">
                        <a:solidFill>
                          <a:srgbClr val="000000"/>
                        </a:solidFill>
                        <a:latin typeface="Cambria Math" pitchFamily="34" charset="0"/>
                        <a:ea typeface="Cambria Math" pitchFamily="34" charset="-122"/>
                        <a:cs typeface="Cambria Math" pitchFamily="34" charset="-120"/>
                      </a:rPr>
                      <m:t>=0.8</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dirty="0">
                    <a:solidFill>
                      <a:srgbClr val="000000"/>
                    </a:solidFill>
                    <a:latin typeface="微软雅黑" pitchFamily="34" charset="0"/>
                    <a:ea typeface="微软雅黑" pitchFamily="34" charset="-122"/>
                    <a:cs typeface="微软雅黑" pitchFamily="34" charset="-120"/>
                  </a:rPr>
                  <a:t>.</a:t>
                </a:r>
                <a:endParaRPr lang="en-US" altLang="zh-CN" dirty="0"/>
              </a:p>
            </p:txBody>
          </p:sp>
        </mc:Choice>
        <mc:Fallback>
          <p:sp>
            <p:nvSpPr>
              <p:cNvPr id="2" name="QO_6_BD.17_1#a0c4feee0?vop=1&amp;pid=6371b2d36&amp;color=0,0,0&amp;vtp=1&amp;bt=1&amp;bbb=1&amp;hb=1"/>
              <p:cNvSpPr>
                <a:spLocks noRot="1" noChangeAspect="1" noMove="1" noResize="1" noEditPoints="1" noAdjustHandles="1" noChangeArrowheads="1" noChangeShapeType="1" noTextEdit="1"/>
              </p:cNvSpPr>
              <p:nvPr/>
            </p:nvSpPr>
            <p:spPr>
              <a:xfrm>
                <a:off x="832104" y="1512000"/>
                <a:ext cx="10533888" cy="1191959"/>
              </a:xfrm>
              <a:prstGeom prst="rect">
                <a:avLst/>
              </a:prstGeom>
              <a:blipFill>
                <a:blip r:embed="rId3"/>
                <a:stretch>
                  <a:fillRect l="-1389" r="-1389" b="-11735"/>
                </a:stretch>
              </a:blipFill>
              <a:ln/>
            </p:spPr>
            <p:txBody>
              <a:bodyPr/>
              <a:lstStyle/>
              <a:p>
                <a:r>
                  <a:rPr lang="zh-CN" altLang="en-US">
                    <a:noFill/>
                  </a:rPr>
                  <a:t> </a:t>
                </a:r>
              </a:p>
            </p:txBody>
          </p:sp>
        </mc:Fallback>
      </mc:AlternateContent>
      <p:pic>
        <p:nvPicPr>
          <p:cNvPr id="3" name="QO_6_BD.17_2#a0c4feee0?vop=1&amp;pid=6371b2d36&amp;color=0,0,0&amp;tib=255,255,255&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5404104" y="2834832"/>
            <a:ext cx="1380744" cy="950976"/>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4" name="QO_7_BD.18_1#1c29ba9c6?vop=1&amp;pid=a0c4feee0&amp;color=0,0,0&amp;vtp=1&amp;bbb=1"/>
          <p:cNvSpPr/>
          <p:nvPr/>
        </p:nvSpPr>
        <p:spPr>
          <a:xfrm>
            <a:off x="832104" y="3914332"/>
            <a:ext cx="10533888" cy="363855"/>
          </a:xfrm>
          <a:prstGeom prst="rect">
            <a:avLst/>
          </a:prstGeom>
          <a:noFill/>
          <a:ln/>
        </p:spPr>
        <p:txBody>
          <a:bodyPr wrap="none" lIns="0" tIns="0" rIns="0" bIns="0" rtlCol="0" anchor="t"/>
          <a:lstStyle/>
          <a:p>
            <a:pPr algn="l" latinLnBrk="1">
              <a:lnSpc>
                <a:spcPts val="3200"/>
              </a:lnSpc>
            </a:pPr>
            <a:r>
              <a:rPr lang="en-US" altLang="zh-CN" sz="1800" b="0" i="0" dirty="0">
                <a:solidFill>
                  <a:srgbClr val="000000"/>
                </a:solidFill>
                <a:latin typeface="微软雅黑" pitchFamily="34" charset="0"/>
                <a:ea typeface="微软雅黑" pitchFamily="34" charset="-122"/>
                <a:cs typeface="微软雅黑" pitchFamily="34" charset="-120"/>
              </a:rPr>
              <a:t>（1）若使自行车不受侧向摩擦力作用，求其速度的大小；</a:t>
            </a:r>
            <a:endParaRPr lang="en-US" altLang="zh-CN" sz="1800" dirty="0"/>
          </a:p>
        </p:txBody>
      </p:sp>
      <mc:AlternateContent xmlns:mc="http://schemas.openxmlformats.org/markup-compatibility/2006">
        <mc:Choice xmlns:a14="http://schemas.microsoft.com/office/drawing/2010/main" Requires="a14">
          <p:sp>
            <p:nvSpPr>
              <p:cNvPr id="5" name="QO_7_AN.19_1#1c29ba9c6?vop=1&amp;pid=a0c4feee0&amp;color=0,0,0&amp;vtp=1&amp;bbb=1"/>
              <p:cNvSpPr/>
              <p:nvPr/>
            </p:nvSpPr>
            <p:spPr>
              <a:xfrm>
                <a:off x="832104" y="4320795"/>
                <a:ext cx="10533888" cy="384175"/>
              </a:xfrm>
              <a:prstGeom prst="rect">
                <a:avLst/>
              </a:prstGeom>
              <a:noFill/>
              <a:ln/>
            </p:spPr>
            <p:txBody>
              <a:bodyPr wrap="none" lIns="0" tIns="0" rIns="0" bIns="0" rtlCol="0" anchor="t"/>
              <a:lstStyle/>
              <a:p>
                <a:pPr algn="l" latinLnBrk="1">
                  <a:lnSpc>
                    <a:spcPts val="3500"/>
                  </a:lnSpc>
                </a:pPr>
                <a14:m>
                  <m:oMath xmlns:m="http://schemas.openxmlformats.org/officeDocument/2006/math">
                    <m:r>
                      <a:rPr lang="en-US" altLang="zh-CN" sz="1800" b="0" i="0">
                        <a:solidFill>
                          <a:srgbClr val="FF0000"/>
                        </a:solidFill>
                        <a:latin typeface="Cambria Math" pitchFamily="34" charset="0"/>
                        <a:ea typeface="Cambria Math" pitchFamily="34" charset="-122"/>
                        <a:cs typeface="Cambria Math" pitchFamily="34" charset="-120"/>
                      </a:rPr>
                      <m:t>15</m:t>
                    </m:r>
                    <m:rad>
                      <m:radPr>
                        <m:degHide m:val="on"/>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radPr>
                      <m:deg/>
                      <m:e>
                        <m:r>
                          <a:rPr lang="en-US" altLang="zh-CN" sz="1800" b="0" i="0">
                            <a:solidFill>
                              <a:srgbClr val="FF0000"/>
                            </a:solidFill>
                            <a:latin typeface="Cambria Math" pitchFamily="34" charset="0"/>
                            <a:ea typeface="Cambria Math" pitchFamily="34" charset="-122"/>
                            <a:cs typeface="Cambria Math" pitchFamily="34" charset="-120"/>
                          </a:rPr>
                          <m:t>2</m:t>
                        </m:r>
                      </m:e>
                    </m:rad>
                    <m:r>
                      <m:rPr>
                        <m:nor/>
                      </m:rPr>
                      <a:rPr lang="en-US" altLang="zh-CN" sz="1800" b="0" i="0">
                        <a:solidFill>
                          <a:srgbClr val="FF0000"/>
                        </a:solidFill>
                        <a:latin typeface="Cambria Math" pitchFamily="34" charset="0"/>
                        <a:ea typeface="Cambria Math" pitchFamily="34" charset="-122"/>
                        <a:cs typeface="Cambria Math" pitchFamily="34" charset="-120"/>
                      </a:rPr>
                      <m:t> </m:t>
                    </m:r>
                    <m:r>
                      <m:rPr>
                        <m:sty m:val="p"/>
                      </m:rPr>
                      <a:rPr lang="en-US" altLang="zh-CN" sz="1800" b="0" i="0">
                        <a:solidFill>
                          <a:srgbClr val="FF0000"/>
                        </a:solidFill>
                        <a:latin typeface="Cambria Math" pitchFamily="34" charset="0"/>
                        <a:ea typeface="Cambria Math" pitchFamily="34" charset="-122"/>
                        <a:cs typeface="Cambria Math" pitchFamily="34" charset="-120"/>
                      </a:rPr>
                      <m:t>m</m:t>
                    </m:r>
                    <m:r>
                      <a:rPr lang="en-US" altLang="zh-CN" sz="1800" b="0" i="0">
                        <a:solidFill>
                          <a:srgbClr val="FF0000"/>
                        </a:solidFill>
                        <a:latin typeface="Cambria Math" pitchFamily="34" charset="0"/>
                        <a:ea typeface="Cambria Math" pitchFamily="34" charset="-122"/>
                        <a:cs typeface="Cambria Math" pitchFamily="34" charset="-120"/>
                      </a:rPr>
                      <m:t>/</m:t>
                    </m:r>
                    <m:r>
                      <m:rPr>
                        <m:sty m:val="p"/>
                      </m:rPr>
                      <a:rPr lang="en-US" altLang="zh-CN" sz="1800" b="0" i="0">
                        <a:solidFill>
                          <a:srgbClr val="FF0000"/>
                        </a:solidFill>
                        <a:latin typeface="Cambria Math" pitchFamily="34" charset="0"/>
                        <a:ea typeface="Cambria Math" pitchFamily="34" charset="-122"/>
                        <a:cs typeface="Cambria Math" pitchFamily="34" charset="-120"/>
                      </a:rPr>
                      <m:t>s</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00" dirty="0"/>
              </a:p>
            </p:txBody>
          </p:sp>
        </mc:Choice>
        <mc:Fallback>
          <p:sp>
            <p:nvSpPr>
              <p:cNvPr id="5" name="QO_7_AN.19_1#1c29ba9c6?vop=1&amp;pid=a0c4feee0&amp;color=0,0,0&amp;vtp=1&amp;bbb=1"/>
              <p:cNvSpPr>
                <a:spLocks noRot="1" noChangeAspect="1" noMove="1" noResize="1" noEditPoints="1" noAdjustHandles="1" noChangeArrowheads="1" noChangeShapeType="1" noTextEdit="1"/>
              </p:cNvSpPr>
              <p:nvPr/>
            </p:nvSpPr>
            <p:spPr>
              <a:xfrm>
                <a:off x="832104" y="4320795"/>
                <a:ext cx="10533888" cy="384175"/>
              </a:xfrm>
              <a:prstGeom prst="rect">
                <a:avLst/>
              </a:prstGeom>
              <a:blipFill>
                <a:blip r:embed="rId5"/>
                <a:stretch>
                  <a:fillRect l="-810" b="-28571"/>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6" name="QO_7_AS.20_1#1c29ba9c6?vop=1&amp;pid=a0c4feee0&amp;color=0,0,0&amp;vtp=1&amp;bbb=1&amp;hb=1"/>
              <p:cNvSpPr/>
              <p:nvPr/>
            </p:nvSpPr>
            <p:spPr>
              <a:xfrm>
                <a:off x="832104" y="4705288"/>
                <a:ext cx="10533888" cy="861759"/>
              </a:xfrm>
              <a:prstGeom prst="rect">
                <a:avLst/>
              </a:prstGeom>
              <a:noFill/>
              <a:ln/>
            </p:spPr>
            <p:txBody>
              <a:bodyPr wrap="none" lIns="0" tIns="0" rIns="0" bIns="0" rtlCol="0" anchor="t"/>
              <a:lstStyle/>
              <a:p>
                <a:pPr algn="l" latinLnBrk="1">
                  <a:lnSpc>
                    <a:spcPts val="3700"/>
                  </a:lnSpc>
                </a:pPr>
                <a:r>
                  <a:rPr lang="en-US" altLang="zh-CN" sz="1800" b="0" i="0" dirty="0">
                    <a:solidFill>
                      <a:srgbClr val="000000"/>
                    </a:solidFill>
                    <a:latin typeface="微软雅黑" pitchFamily="34" charset="0"/>
                    <a:ea typeface="微软雅黑" pitchFamily="34" charset="-122"/>
                    <a:cs typeface="微软雅黑" pitchFamily="34" charset="-120"/>
                  </a:rPr>
                  <a:t>【解析】设运动员和自行车的总质量为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𝑚</m:t>
                    </m:r>
                  </m:oMath>
                </a14:m>
                <a:r>
                  <a:rPr lang="en-US" altLang="zh-CN" sz="1800" b="0" i="0" dirty="0">
                    <a:solidFill>
                      <a:srgbClr val="000000"/>
                    </a:solidFill>
                    <a:latin typeface="微软雅黑" pitchFamily="34" charset="0"/>
                    <a:ea typeface="微软雅黑" pitchFamily="34" charset="-122"/>
                    <a:cs typeface="微软雅黑" pitchFamily="34" charset="-120"/>
                  </a:rPr>
                  <a:t>，圆周半径为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𝑅</m:t>
                    </m:r>
                  </m:oMath>
                </a14:m>
                <a:r>
                  <a:rPr lang="en-US" altLang="zh-CN" sz="1800" b="0" i="0" dirty="0">
                    <a:solidFill>
                      <a:srgbClr val="000000"/>
                    </a:solidFill>
                    <a:latin typeface="微软雅黑" pitchFamily="34" charset="0"/>
                    <a:ea typeface="微软雅黑" pitchFamily="34" charset="-122"/>
                    <a:cs typeface="微软雅黑" pitchFamily="34" charset="-120"/>
                  </a:rPr>
                  <a:t>，根据牛顿第二定律可得</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𝑚𝑔</m:t>
                    </m:r>
                    <m:r>
                      <m:rPr>
                        <m:sty m:val="p"/>
                      </m:rPr>
                      <a:rPr lang="en-US" altLang="zh-CN" sz="1800" b="0" i="0">
                        <a:solidFill>
                          <a:srgbClr val="000000"/>
                        </a:solidFill>
                        <a:latin typeface="Cambria Math" pitchFamily="34" charset="0"/>
                        <a:ea typeface="Cambria Math" pitchFamily="34" charset="-122"/>
                        <a:cs typeface="Cambria Math" pitchFamily="34" charset="-120"/>
                      </a:rPr>
                      <m:t>tan</m:t>
                    </m:r>
                    <m:r>
                      <m:rPr>
                        <m:nor/>
                      </m:rPr>
                      <a:rPr lang="en-US" altLang="zh-CN" sz="1800" b="0" i="0">
                        <a:solidFill>
                          <a:srgbClr val="000000"/>
                        </a:solidFill>
                        <a:latin typeface="Cambria Math" pitchFamily="34" charset="0"/>
                        <a:ea typeface="Cambria Math" pitchFamily="34" charset="-122"/>
                        <a:cs typeface="Cambria Math" pitchFamily="34" charset="-120"/>
                      </a:rPr>
                      <m:t> </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37</m:t>
                        </m:r>
                      </m:e>
                      <m:sup>
                        <m:r>
                          <a:rPr lang="en-US" altLang="zh-CN" sz="1800" b="0" i="0">
                            <a:solidFill>
                              <a:srgbClr val="000000"/>
                            </a:solidFill>
                            <a:latin typeface="Cambria Math" pitchFamily="34" charset="0"/>
                            <a:ea typeface="Cambria Math" pitchFamily="34" charset="-122"/>
                            <a:cs typeface="Cambria Math" pitchFamily="34" charset="-120"/>
                          </a:rPr>
                          <m:t>∘</m:t>
                        </m:r>
                      </m:sup>
                    </m:sSup>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𝑚</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𝑣</m:t>
                            </m:r>
                          </m:e>
                          <m:sup>
                            <m:r>
                              <a:rPr lang="en-US" altLang="zh-CN" sz="1800" b="0" i="0">
                                <a:solidFill>
                                  <a:srgbClr val="000000"/>
                                </a:solidFill>
                                <a:latin typeface="Cambria Math" pitchFamily="34" charset="0"/>
                                <a:ea typeface="Cambria Math" pitchFamily="34" charset="-122"/>
                                <a:cs typeface="Cambria Math" pitchFamily="34" charset="-120"/>
                              </a:rPr>
                              <m:t>2</m:t>
                            </m:r>
                          </m:sup>
                        </m:sSup>
                      </m:num>
                      <m:den>
                        <m:r>
                          <a:rPr lang="en-US" altLang="zh-CN" sz="1800" b="0" i="0">
                            <a:solidFill>
                              <a:srgbClr val="000000"/>
                            </a:solidFill>
                            <a:latin typeface="Cambria Math" pitchFamily="34" charset="0"/>
                            <a:ea typeface="Cambria Math" pitchFamily="34" charset="-122"/>
                            <a:cs typeface="Cambria Math" pitchFamily="34" charset="-120"/>
                          </a:rPr>
                          <m:t>𝑅</m:t>
                        </m:r>
                      </m:den>
                    </m:f>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，解</a:t>
                </a:r>
              </a:p>
              <a:p>
                <a:pPr latinLnBrk="1">
                  <a:lnSpc>
                    <a:spcPts val="3500"/>
                  </a:lnSpc>
                </a:pPr>
                <a:r>
                  <a:rPr lang="en-US" altLang="zh-CN" b="0" i="0">
                    <a:solidFill>
                      <a:srgbClr val="000000"/>
                    </a:solidFill>
                    <a:latin typeface="微软雅黑" pitchFamily="34" charset="0"/>
                    <a:ea typeface="微软雅黑" pitchFamily="34" charset="-122"/>
                    <a:cs typeface="微软雅黑" pitchFamily="34" charset="-120"/>
                  </a:rPr>
                  <a:t>得</a:t>
                </a: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𝑣</m:t>
                    </m:r>
                    <m:r>
                      <a:rPr lang="en-US" altLang="zh-CN" b="0" i="0">
                        <a:solidFill>
                          <a:srgbClr val="000000"/>
                        </a:solidFill>
                        <a:latin typeface="Cambria Math" pitchFamily="34" charset="0"/>
                        <a:ea typeface="Cambria Math" pitchFamily="34" charset="-122"/>
                        <a:cs typeface="Cambria Math" pitchFamily="34" charset="-120"/>
                      </a:rPr>
                      <m:t>=15</m:t>
                    </m:r>
                    <m:rad>
                      <m:radPr>
                        <m:degHide m:val="on"/>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radPr>
                      <m:deg/>
                      <m:e>
                        <m:r>
                          <a:rPr lang="en-US" altLang="zh-CN" b="0" i="0">
                            <a:solidFill>
                              <a:srgbClr val="000000"/>
                            </a:solidFill>
                            <a:latin typeface="Cambria Math" pitchFamily="34" charset="0"/>
                            <a:ea typeface="Cambria Math" pitchFamily="34" charset="-122"/>
                            <a:cs typeface="Cambria Math" pitchFamily="34" charset="-120"/>
                          </a:rPr>
                          <m:t>2</m:t>
                        </m:r>
                      </m:e>
                    </m:rad>
                    <m:r>
                      <m:rPr>
                        <m:nor/>
                      </m:rPr>
                      <a:rPr lang="en-US" altLang="zh-CN" b="0" i="0">
                        <a:solidFill>
                          <a:srgbClr val="000000"/>
                        </a:solidFill>
                        <a:latin typeface="Cambria Math" pitchFamily="34" charset="0"/>
                        <a:ea typeface="Cambria Math" pitchFamily="34" charset="-122"/>
                        <a:cs typeface="Cambria Math" pitchFamily="34" charset="-120"/>
                      </a:rPr>
                      <m:t> </m:t>
                    </m:r>
                    <m:r>
                      <m:rPr>
                        <m:sty m:val="p"/>
                      </m:rPr>
                      <a:rPr lang="en-US" altLang="zh-CN" b="0" i="0">
                        <a:solidFill>
                          <a:srgbClr val="000000"/>
                        </a:solidFill>
                        <a:latin typeface="Cambria Math" pitchFamily="34" charset="0"/>
                        <a:ea typeface="Cambria Math" pitchFamily="34" charset="-122"/>
                        <a:cs typeface="Cambria Math" pitchFamily="34" charset="-120"/>
                      </a:rPr>
                      <m:t>m</m:t>
                    </m:r>
                    <m:r>
                      <a:rPr lang="en-US" altLang="zh-CN" b="0" i="0">
                        <a:solidFill>
                          <a:srgbClr val="000000"/>
                        </a:solidFill>
                        <a:latin typeface="Cambria Math" pitchFamily="34" charset="0"/>
                        <a:ea typeface="Cambria Math" pitchFamily="34" charset="-122"/>
                        <a:cs typeface="Cambria Math" pitchFamily="34" charset="-120"/>
                      </a:rPr>
                      <m:t>/</m:t>
                    </m:r>
                    <m:r>
                      <m:rPr>
                        <m:sty m:val="p"/>
                      </m:rPr>
                      <a:rPr lang="en-US" altLang="zh-CN" b="0" i="0">
                        <a:solidFill>
                          <a:srgbClr val="000000"/>
                        </a:solidFill>
                        <a:latin typeface="Cambria Math" pitchFamily="34" charset="0"/>
                        <a:ea typeface="Cambria Math" pitchFamily="34" charset="-122"/>
                        <a:cs typeface="Cambria Math" pitchFamily="34" charset="-120"/>
                      </a:rPr>
                      <m:t>s</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dirty="0">
                    <a:solidFill>
                      <a:srgbClr val="000000"/>
                    </a:solidFill>
                    <a:latin typeface="微软雅黑" pitchFamily="34" charset="0"/>
                    <a:ea typeface="微软雅黑" pitchFamily="34" charset="-122"/>
                    <a:cs typeface="微软雅黑" pitchFamily="34" charset="-120"/>
                  </a:rPr>
                  <a:t>.</a:t>
                </a:r>
                <a:endParaRPr lang="en-US" altLang="zh-CN" dirty="0"/>
              </a:p>
            </p:txBody>
          </p:sp>
        </mc:Choice>
        <mc:Fallback>
          <p:sp>
            <p:nvSpPr>
              <p:cNvPr id="6" name="QO_7_AS.20_1#1c29ba9c6?vop=1&amp;pid=a0c4feee0&amp;color=0,0,0&amp;vtp=1&amp;bbb=1&amp;hb=1"/>
              <p:cNvSpPr>
                <a:spLocks noRot="1" noChangeAspect="1" noMove="1" noResize="1" noEditPoints="1" noAdjustHandles="1" noChangeArrowheads="1" noChangeShapeType="1" noTextEdit="1"/>
              </p:cNvSpPr>
              <p:nvPr/>
            </p:nvSpPr>
            <p:spPr>
              <a:xfrm>
                <a:off x="832104" y="4705288"/>
                <a:ext cx="10533888" cy="861759"/>
              </a:xfrm>
              <a:prstGeom prst="rect">
                <a:avLst/>
              </a:prstGeom>
              <a:blipFill>
                <a:blip r:embed="rId6"/>
                <a:stretch>
                  <a:fillRect l="-1389" b="-16312"/>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 calcmode="lin" valueType="num">
                                      <p:cBhvr additive="base">
                                        <p:cTn id="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8" dur="500" fill="hold"/>
                                        <p:tgtEl>
                                          <p:spTgt spid="5">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5">
                                            <p:txEl>
                                              <p:pRg st="0" end="0"/>
                                            </p:txEl>
                                          </p:spTgt>
                                        </p:tgtEl>
                                        <p:attrNameLst>
                                          <p:attrName>style.visibility</p:attrName>
                                        </p:attrNameLst>
                                      </p:cBhvr>
                                      <p:to>
                                        <p:strVal val="visible"/>
                                      </p:to>
                                    </p:set>
                                    <p:anim calcmode="lin" valueType="num">
                                      <p:cBhvr additive="base">
                                        <p:cTn id="1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6">
                                            <p:bg/>
                                          </p:spTgt>
                                        </p:tgtEl>
                                        <p:attrNameLst>
                                          <p:attrName>style.visibility</p:attrName>
                                        </p:attrNameLst>
                                      </p:cBhvr>
                                      <p:to>
                                        <p:strVal val="visible"/>
                                      </p:to>
                                    </p:set>
                                    <p:anim calcmode="lin" valueType="num">
                                      <p:cBhvr additive="base">
                                        <p:cTn id="17" dur="500" fill="hold"/>
                                        <p:tgtEl>
                                          <p:spTgt spid="6">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6">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6">
                                            <p:txEl>
                                              <p:pRg st="0" end="0"/>
                                            </p:txEl>
                                          </p:spTgt>
                                        </p:tgtEl>
                                        <p:attrNameLst>
                                          <p:attrName>style.visibility</p:attrName>
                                        </p:attrNameLst>
                                      </p:cBhvr>
                                      <p:to>
                                        <p:strVal val="visible"/>
                                      </p:to>
                                    </p:set>
                                    <p:anim calcmode="lin" valueType="num">
                                      <p:cBhvr additive="base">
                                        <p:cTn id="21"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6">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6">
                                            <p:txEl>
                                              <p:pRg st="1" end="1"/>
                                            </p:txEl>
                                          </p:spTgt>
                                        </p:tgtEl>
                                        <p:attrNameLst>
                                          <p:attrName>style.visibility</p:attrName>
                                        </p:attrNameLst>
                                      </p:cBhvr>
                                      <p:to>
                                        <p:strVal val="visible"/>
                                      </p:to>
                                    </p:set>
                                    <p:anim calcmode="lin" valueType="num">
                                      <p:cBhvr additive="base">
                                        <p:cTn id="25"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animBg="1"/>
      <p:bldP spid="6" grpId="0" build="p" animBg="1"/>
    </p:bldLst>
  </p:timing>
</p:sld>
</file>

<file path=ppt/slides/slide11.xml><?xml version="1.0" encoding="utf-8"?>
<p:sld xmlns:a="http://schemas.openxmlformats.org/drawingml/2006/main" xmlns:r="http://schemas.openxmlformats.org/officeDocument/2006/relationships" xmlns:p="http://schemas.openxmlformats.org/presentationml/2006/main">
  <p:cSld name="Slide 10&amp;si=10">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7_BD.21_1#0916e617f?vop=1&amp;pid=a0c4feee0&amp;color=0,0,0&amp;vtp=1&amp;bt=1&amp;bbb=1"/>
              <p:cNvSpPr/>
              <p:nvPr/>
            </p:nvSpPr>
            <p:spPr>
              <a:xfrm>
                <a:off x="832104" y="1512000"/>
                <a:ext cx="10533888" cy="363855"/>
              </a:xfrm>
              <a:prstGeom prst="rect">
                <a:avLst/>
              </a:prstGeom>
              <a:noFill/>
              <a:ln/>
            </p:spPr>
            <p:txBody>
              <a:bodyPr wrap="none" lIns="0" tIns="0" rIns="0" bIns="0" rtlCol="0" anchor="t"/>
              <a:lstStyle/>
              <a:p>
                <a:pPr algn="l" latinLnBrk="1">
                  <a:lnSpc>
                    <a:spcPts val="3200"/>
                  </a:lnSpc>
                </a:pPr>
                <a:r>
                  <a:rPr lang="en-US" altLang="zh-CN" sz="1800" b="0" i="0" dirty="0">
                    <a:solidFill>
                      <a:srgbClr val="000000"/>
                    </a:solidFill>
                    <a:latin typeface="微软雅黑" pitchFamily="34" charset="0"/>
                    <a:ea typeface="微软雅黑" pitchFamily="34" charset="-122"/>
                    <a:cs typeface="微软雅黑" pitchFamily="34" charset="-120"/>
                  </a:rPr>
                  <a:t>（2）若该运动员的骑行速度是</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24</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m</m:t>
                    </m:r>
                    <m:r>
                      <a:rPr lang="en-US" altLang="zh-CN" sz="1800" b="0" i="0">
                        <a:solidFill>
                          <a:srgbClr val="000000"/>
                        </a:solidFill>
                        <a:latin typeface="Cambria Math" pitchFamily="34" charset="0"/>
                        <a:ea typeface="Cambria Math" pitchFamily="34" charset="-122"/>
                        <a:cs typeface="Cambria Math" pitchFamily="34" charset="-120"/>
                      </a:rPr>
                      <m:t>/</m:t>
                    </m:r>
                    <m:r>
                      <m:rPr>
                        <m:sty m:val="p"/>
                      </m:rPr>
                      <a:rPr lang="en-US" altLang="zh-CN" sz="1800" b="0" i="0">
                        <a:solidFill>
                          <a:srgbClr val="000000"/>
                        </a:solidFill>
                        <a:latin typeface="Cambria Math" pitchFamily="34" charset="0"/>
                        <a:ea typeface="Cambria Math" pitchFamily="34" charset="-122"/>
                        <a:cs typeface="Cambria Math" pitchFamily="34" charset="-120"/>
                      </a:rPr>
                      <m:t>s</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，求此时自行车所受的侧向摩擦力.</a:t>
                </a:r>
                <a:endParaRPr lang="en-US" altLang="zh-CN" sz="1800" dirty="0"/>
              </a:p>
            </p:txBody>
          </p:sp>
        </mc:Choice>
        <mc:Fallback>
          <p:sp>
            <p:nvSpPr>
              <p:cNvPr id="2" name="QO_7_BD.21_1#0916e617f?vop=1&amp;pid=a0c4feee0&amp;color=0,0,0&amp;vtp=1&amp;bt=1&amp;bbb=1"/>
              <p:cNvSpPr>
                <a:spLocks noRot="1" noChangeAspect="1" noMove="1" noResize="1" noEditPoints="1" noAdjustHandles="1" noChangeArrowheads="1" noChangeShapeType="1" noTextEdit="1"/>
              </p:cNvSpPr>
              <p:nvPr/>
            </p:nvSpPr>
            <p:spPr>
              <a:xfrm>
                <a:off x="832104" y="1512000"/>
                <a:ext cx="10533888" cy="363855"/>
              </a:xfrm>
              <a:prstGeom prst="rect">
                <a:avLst/>
              </a:prstGeom>
              <a:blipFill>
                <a:blip r:embed="rId3"/>
                <a:stretch>
                  <a:fillRect l="-1389" b="-38333"/>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3" name="QO_7_AN.22_1#0916e617f?vop=1&amp;pid=a0c4feee0&amp;color=0,0,0&amp;vtp=1&amp;bbb=1"/>
              <p:cNvSpPr/>
              <p:nvPr/>
            </p:nvSpPr>
            <p:spPr>
              <a:xfrm>
                <a:off x="832104" y="1920495"/>
                <a:ext cx="10533888" cy="363855"/>
              </a:xfrm>
              <a:prstGeom prst="rect">
                <a:avLst/>
              </a:prstGeom>
              <a:noFill/>
              <a:ln/>
            </p:spPr>
            <p:txBody>
              <a:bodyPr wrap="none" lIns="0" tIns="0" rIns="0" bIns="0" rtlCol="0" anchor="t"/>
              <a:lstStyle/>
              <a:p>
                <a:pPr algn="l" latinLnBrk="1">
                  <a:lnSpc>
                    <a:spcPts val="3200"/>
                  </a:lnSpc>
                </a:pPr>
                <a14:m>
                  <m:oMath xmlns:m="http://schemas.openxmlformats.org/officeDocument/2006/math">
                    <m:r>
                      <a:rPr lang="en-US" altLang="zh-CN" sz="1800" b="0" i="0">
                        <a:solidFill>
                          <a:srgbClr val="FF0000"/>
                        </a:solidFill>
                        <a:latin typeface="Cambria Math" pitchFamily="34" charset="0"/>
                        <a:ea typeface="Cambria Math" pitchFamily="34" charset="-122"/>
                        <a:cs typeface="Cambria Math" pitchFamily="34" charset="-120"/>
                      </a:rPr>
                      <m:t>168</m:t>
                    </m:r>
                    <m:r>
                      <m:rPr>
                        <m:nor/>
                      </m:rPr>
                      <a:rPr lang="en-US" altLang="zh-CN" sz="1800" b="0" i="0">
                        <a:solidFill>
                          <a:srgbClr val="FF0000"/>
                        </a:solidFill>
                        <a:latin typeface="Cambria Math" pitchFamily="34" charset="0"/>
                        <a:ea typeface="Cambria Math" pitchFamily="34" charset="-122"/>
                        <a:cs typeface="Cambria Math" pitchFamily="34" charset="-120"/>
                      </a:rPr>
                      <m:t> </m:t>
                    </m:r>
                    <m:r>
                      <m:rPr>
                        <m:sty m:val="p"/>
                      </m:rPr>
                      <a:rPr lang="en-US" altLang="zh-CN" sz="1800" b="0" i="0">
                        <a:solidFill>
                          <a:srgbClr val="FF0000"/>
                        </a:solidFill>
                        <a:latin typeface="Cambria Math" pitchFamily="34" charset="0"/>
                        <a:ea typeface="Cambria Math" pitchFamily="34" charset="-122"/>
                        <a:cs typeface="Cambria Math" pitchFamily="34" charset="-120"/>
                      </a:rPr>
                      <m:t>N</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FF0000"/>
                    </a:solidFill>
                    <a:latin typeface="微软雅黑" pitchFamily="34" charset="0"/>
                    <a:ea typeface="微软雅黑" pitchFamily="34" charset="-122"/>
                    <a:cs typeface="微软雅黑" pitchFamily="34" charset="-120"/>
                  </a:rPr>
                  <a:t>，方向沿路面向下</a:t>
                </a:r>
                <a:endParaRPr lang="en-US" altLang="zh-CN" sz="100" dirty="0"/>
              </a:p>
            </p:txBody>
          </p:sp>
        </mc:Choice>
        <mc:Fallback>
          <p:sp>
            <p:nvSpPr>
              <p:cNvPr id="3" name="QO_7_AN.22_1#0916e617f?vop=1&amp;pid=a0c4feee0&amp;color=0,0,0&amp;vtp=1&amp;bbb=1"/>
              <p:cNvSpPr>
                <a:spLocks noRot="1" noChangeAspect="1" noMove="1" noResize="1" noEditPoints="1" noAdjustHandles="1" noChangeArrowheads="1" noChangeShapeType="1" noTextEdit="1"/>
              </p:cNvSpPr>
              <p:nvPr/>
            </p:nvSpPr>
            <p:spPr>
              <a:xfrm>
                <a:off x="832104" y="1920495"/>
                <a:ext cx="10533888" cy="363855"/>
              </a:xfrm>
              <a:prstGeom prst="rect">
                <a:avLst/>
              </a:prstGeom>
              <a:blipFill>
                <a:blip r:embed="rId4"/>
                <a:stretch>
                  <a:fillRect l="-810" b="-38333"/>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4" name="QO_7_AS.23_1#0916e617f?vop=1&amp;pid=a0c4feee0&amp;color=0,0,0&amp;vtp=1&amp;bbb=1&amp;hb=1"/>
              <p:cNvSpPr/>
              <p:nvPr/>
            </p:nvSpPr>
            <p:spPr>
              <a:xfrm>
                <a:off x="832104" y="2293812"/>
                <a:ext cx="10533888" cy="1297178"/>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【解析】当自行车车速</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𝑣</m:t>
                    </m:r>
                    <m:r>
                      <a:rPr lang="en-US" altLang="zh-CN" sz="1800" b="0" i="0">
                        <a:solidFill>
                          <a:srgbClr val="000000"/>
                        </a:solidFill>
                        <a:latin typeface="Cambria Math" pitchFamily="34" charset="0"/>
                        <a:ea typeface="Cambria Math" pitchFamily="34" charset="-122"/>
                        <a:cs typeface="Cambria Math" pitchFamily="34" charset="-120"/>
                      </a:rPr>
                      <m:t>′=24</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m</m:t>
                    </m:r>
                    <m:r>
                      <a:rPr lang="en-US" altLang="zh-CN" sz="1800" b="0" i="0">
                        <a:solidFill>
                          <a:srgbClr val="000000"/>
                        </a:solidFill>
                        <a:latin typeface="Cambria Math" pitchFamily="34" charset="0"/>
                        <a:ea typeface="Cambria Math" pitchFamily="34" charset="-122"/>
                        <a:cs typeface="Cambria Math" pitchFamily="34" charset="-120"/>
                      </a:rPr>
                      <m:t>/</m:t>
                    </m:r>
                    <m:r>
                      <m:rPr>
                        <m:sty m:val="p"/>
                      </m:rPr>
                      <a:rPr lang="en-US" altLang="zh-CN" sz="1800" b="0" i="0">
                        <a:solidFill>
                          <a:srgbClr val="000000"/>
                        </a:solidFill>
                        <a:latin typeface="Cambria Math" pitchFamily="34" charset="0"/>
                        <a:ea typeface="Cambria Math" pitchFamily="34" charset="-122"/>
                        <a:cs typeface="Cambria Math" pitchFamily="34" charset="-120"/>
                      </a:rPr>
                      <m:t>s</m:t>
                    </m:r>
                  </m:oMath>
                </a14:m>
                <a:r>
                  <a:rPr lang="en-US" altLang="zh-CN" sz="1800" b="0" i="0" dirty="0">
                    <a:solidFill>
                      <a:srgbClr val="000000"/>
                    </a:solidFill>
                    <a:latin typeface="微软雅黑" pitchFamily="34" charset="0"/>
                    <a:ea typeface="微软雅黑" pitchFamily="34" charset="-122"/>
                    <a:cs typeface="微软雅黑" pitchFamily="34" charset="-120"/>
                  </a:rPr>
                  <a:t>时，设路面对运动员和自行车的支持力大小为</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𝐹</m:t>
                        </m:r>
                      </m:e>
                      <m:sub>
                        <m:r>
                          <m:rPr>
                            <m:sty m:val="p"/>
                          </m:rPr>
                          <a:rPr lang="en-US" altLang="zh-CN" sz="1800" b="0" i="0">
                            <a:solidFill>
                              <a:srgbClr val="000000"/>
                            </a:solidFill>
                            <a:latin typeface="Cambria Math" pitchFamily="34" charset="0"/>
                            <a:ea typeface="Cambria Math" pitchFamily="34" charset="-122"/>
                            <a:cs typeface="Cambria Math" pitchFamily="34" charset="-120"/>
                          </a:rPr>
                          <m:t>N</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，运动员和自行车受</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到沿路面向下的静摩擦力</a:t>
                </a:r>
                <a:r>
                  <a:rPr lang="en-US" altLang="zh-CN" sz="1800" b="0" i="0" dirty="0">
                    <a:solidFill>
                      <a:srgbClr val="000000"/>
                    </a:solidFill>
                    <a:latin typeface="微软雅黑" pitchFamily="34" charset="0"/>
                    <a:ea typeface="微软雅黑" pitchFamily="34" charset="-122"/>
                    <a:cs typeface="微软雅黑" pitchFamily="34" charset="-120"/>
                  </a:rPr>
                  <a:t>，大小为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𝑓</m:t>
                    </m:r>
                  </m:oMath>
                </a14:m>
                <a:r>
                  <a:rPr lang="en-US" altLang="zh-CN" sz="1800" b="0" i="0" dirty="0">
                    <a:solidFill>
                      <a:srgbClr val="000000"/>
                    </a:solidFill>
                    <a:latin typeface="微软雅黑" pitchFamily="34" charset="0"/>
                    <a:ea typeface="微软雅黑" pitchFamily="34" charset="-122"/>
                    <a:cs typeface="微软雅黑" pitchFamily="34" charset="-120"/>
                  </a:rPr>
                  <a:t>，在竖直方向上有</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𝐹</m:t>
                        </m:r>
                      </m:e>
                      <m:sub>
                        <m:r>
                          <m:rPr>
                            <m:sty m:val="p"/>
                          </m:rPr>
                          <a:rPr lang="en-US" altLang="zh-CN" sz="1800" b="0" i="0">
                            <a:solidFill>
                              <a:srgbClr val="000000"/>
                            </a:solidFill>
                            <a:latin typeface="Cambria Math" pitchFamily="34" charset="0"/>
                            <a:ea typeface="Cambria Math" pitchFamily="34" charset="-122"/>
                            <a:cs typeface="Cambria Math" pitchFamily="34" charset="-120"/>
                          </a:rPr>
                          <m:t>N</m:t>
                        </m:r>
                      </m:sub>
                    </m:sSub>
                    <m:r>
                      <m:rPr>
                        <m:sty m:val="p"/>
                      </m:rPr>
                      <a:rPr lang="en-US" altLang="zh-CN" sz="1800" b="0" i="0">
                        <a:solidFill>
                          <a:srgbClr val="000000"/>
                        </a:solidFill>
                        <a:latin typeface="Cambria Math" pitchFamily="34" charset="0"/>
                        <a:ea typeface="Cambria Math" pitchFamily="34" charset="-122"/>
                        <a:cs typeface="Cambria Math" pitchFamily="34" charset="-120"/>
                      </a:rPr>
                      <m:t>cos</m:t>
                    </m:r>
                    <m:r>
                      <m:rPr>
                        <m:nor/>
                      </m:rPr>
                      <a:rPr lang="en-US" altLang="zh-CN" sz="1800" b="0" i="0">
                        <a:solidFill>
                          <a:srgbClr val="000000"/>
                        </a:solidFill>
                        <a:latin typeface="Cambria Math" pitchFamily="34" charset="0"/>
                        <a:ea typeface="Cambria Math" pitchFamily="34" charset="-122"/>
                        <a:cs typeface="Cambria Math" pitchFamily="34" charset="-120"/>
                      </a:rPr>
                      <m:t> </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37</m:t>
                        </m:r>
                      </m:e>
                      <m:sup>
                        <m:r>
                          <a:rPr lang="en-US" altLang="zh-CN" sz="1800" b="0" i="0">
                            <a:solidFill>
                              <a:srgbClr val="000000"/>
                            </a:solidFill>
                            <a:latin typeface="Cambria Math" pitchFamily="34" charset="0"/>
                            <a:ea typeface="Cambria Math" pitchFamily="34" charset="-122"/>
                            <a:cs typeface="Cambria Math" pitchFamily="34" charset="-120"/>
                          </a:rPr>
                          <m:t>∘</m:t>
                        </m:r>
                      </m:sup>
                    </m:sSup>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𝑚𝑔</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𝑓</m:t>
                    </m:r>
                    <m:r>
                      <m:rPr>
                        <m:sty m:val="p"/>
                      </m:rPr>
                      <a:rPr lang="en-US" altLang="zh-CN" sz="1800" b="0" i="0">
                        <a:solidFill>
                          <a:srgbClr val="000000"/>
                        </a:solidFill>
                        <a:latin typeface="Cambria Math" pitchFamily="34" charset="0"/>
                        <a:ea typeface="Cambria Math" pitchFamily="34" charset="-122"/>
                        <a:cs typeface="Cambria Math" pitchFamily="34" charset="-120"/>
                      </a:rPr>
                      <m:t>sin</m:t>
                    </m:r>
                    <m:r>
                      <m:rPr>
                        <m:nor/>
                      </m:rPr>
                      <a:rPr lang="en-US" altLang="zh-CN" sz="1800" b="0" i="0">
                        <a:solidFill>
                          <a:srgbClr val="000000"/>
                        </a:solidFill>
                        <a:latin typeface="Cambria Math" pitchFamily="34" charset="0"/>
                        <a:ea typeface="Cambria Math" pitchFamily="34" charset="-122"/>
                        <a:cs typeface="Cambria Math" pitchFamily="34" charset="-120"/>
                      </a:rPr>
                      <m:t> </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37</m:t>
                        </m:r>
                      </m:e>
                      <m:sup>
                        <m:r>
                          <a:rPr lang="en-US" altLang="zh-CN" sz="1800" b="0" i="0">
                            <a:solidFill>
                              <a:srgbClr val="000000"/>
                            </a:solidFill>
                            <a:latin typeface="Cambria Math" pitchFamily="34" charset="0"/>
                            <a:ea typeface="Cambria Math" pitchFamily="34" charset="-122"/>
                            <a:cs typeface="Cambria Math" pitchFamily="34" charset="-120"/>
                          </a:rPr>
                          <m:t>∘</m:t>
                        </m:r>
                      </m:sup>
                    </m:sSup>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，在水平方向上有</a:t>
                </a:r>
              </a:p>
              <a:p>
                <a:pPr latinLnBrk="1">
                  <a:lnSpc>
                    <a:spcPts val="3700"/>
                  </a:lnSpc>
                </a:pP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𝑓</m:t>
                    </m:r>
                    <m:r>
                      <m:rPr>
                        <m:sty m:val="p"/>
                      </m:rPr>
                      <a:rPr lang="en-US" altLang="zh-CN" b="0" i="0">
                        <a:solidFill>
                          <a:srgbClr val="000000"/>
                        </a:solidFill>
                        <a:latin typeface="Cambria Math" pitchFamily="34" charset="0"/>
                        <a:ea typeface="Cambria Math" pitchFamily="34" charset="-122"/>
                        <a:cs typeface="Cambria Math" pitchFamily="34" charset="-120"/>
                      </a:rPr>
                      <m:t>cos</m:t>
                    </m:r>
                    <m:r>
                      <m:rPr>
                        <m:nor/>
                      </m:rPr>
                      <a:rPr lang="en-US" altLang="zh-CN" b="0" i="0">
                        <a:solidFill>
                          <a:srgbClr val="000000"/>
                        </a:solidFill>
                        <a:latin typeface="Cambria Math" pitchFamily="34" charset="0"/>
                        <a:ea typeface="Cambria Math" pitchFamily="34" charset="-122"/>
                        <a:cs typeface="Cambria Math" pitchFamily="34" charset="-120"/>
                      </a:rPr>
                      <m:t> </m:t>
                    </m:r>
                    <m:sSup>
                      <m:sSup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b="0" i="0">
                            <a:solidFill>
                              <a:srgbClr val="000000"/>
                            </a:solidFill>
                            <a:latin typeface="Cambria Math" pitchFamily="34" charset="0"/>
                            <a:ea typeface="Cambria Math" pitchFamily="34" charset="-122"/>
                            <a:cs typeface="Cambria Math" pitchFamily="34" charset="-120"/>
                          </a:rPr>
                          <m:t>37</m:t>
                        </m:r>
                      </m:e>
                      <m:sup>
                        <m:r>
                          <a:rPr lang="en-US" altLang="zh-CN" b="0" i="0">
                            <a:solidFill>
                              <a:srgbClr val="000000"/>
                            </a:solidFill>
                            <a:latin typeface="Cambria Math" pitchFamily="34" charset="0"/>
                            <a:ea typeface="Cambria Math" pitchFamily="34" charset="-122"/>
                            <a:cs typeface="Cambria Math" pitchFamily="34" charset="-120"/>
                          </a:rPr>
                          <m:t>∘</m:t>
                        </m:r>
                      </m:sup>
                    </m:sSup>
                    <m:r>
                      <a:rPr lang="en-US" altLang="zh-CN" b="0" i="0">
                        <a:solidFill>
                          <a:srgbClr val="000000"/>
                        </a:solidFill>
                        <a:latin typeface="Cambria Math" pitchFamily="34" charset="0"/>
                        <a:ea typeface="Cambria Math" pitchFamily="34" charset="-122"/>
                        <a:cs typeface="Cambria Math" pitchFamily="34" charset="-120"/>
                      </a:rPr>
                      <m:t>+</m:t>
                    </m:r>
                    <m:sSub>
                      <m:sSub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b="0" i="0">
                            <a:solidFill>
                              <a:srgbClr val="000000"/>
                            </a:solidFill>
                            <a:latin typeface="Cambria Math" pitchFamily="34" charset="0"/>
                            <a:ea typeface="Cambria Math" pitchFamily="34" charset="-122"/>
                            <a:cs typeface="Cambria Math" pitchFamily="34" charset="-120"/>
                          </a:rPr>
                          <m:t>𝐹</m:t>
                        </m:r>
                      </m:e>
                      <m:sub>
                        <m:r>
                          <m:rPr>
                            <m:sty m:val="p"/>
                          </m:rPr>
                          <a:rPr lang="en-US" altLang="zh-CN" b="0" i="0">
                            <a:solidFill>
                              <a:srgbClr val="000000"/>
                            </a:solidFill>
                            <a:latin typeface="Cambria Math" pitchFamily="34" charset="0"/>
                            <a:ea typeface="Cambria Math" pitchFamily="34" charset="-122"/>
                            <a:cs typeface="Cambria Math" pitchFamily="34" charset="-120"/>
                          </a:rPr>
                          <m:t>N</m:t>
                        </m:r>
                      </m:sub>
                    </m:sSub>
                    <m:r>
                      <m:rPr>
                        <m:sty m:val="p"/>
                      </m:rPr>
                      <a:rPr lang="en-US" altLang="zh-CN" b="0" i="0">
                        <a:solidFill>
                          <a:srgbClr val="000000"/>
                        </a:solidFill>
                        <a:latin typeface="Cambria Math" pitchFamily="34" charset="0"/>
                        <a:ea typeface="Cambria Math" pitchFamily="34" charset="-122"/>
                        <a:cs typeface="Cambria Math" pitchFamily="34" charset="-120"/>
                      </a:rPr>
                      <m:t>sin</m:t>
                    </m:r>
                    <m:r>
                      <m:rPr>
                        <m:nor/>
                      </m:rPr>
                      <a:rPr lang="en-US" altLang="zh-CN" b="0" i="0">
                        <a:solidFill>
                          <a:srgbClr val="000000"/>
                        </a:solidFill>
                        <a:latin typeface="Cambria Math" pitchFamily="34" charset="0"/>
                        <a:ea typeface="Cambria Math" pitchFamily="34" charset="-122"/>
                        <a:cs typeface="Cambria Math" pitchFamily="34" charset="-120"/>
                      </a:rPr>
                      <m:t> </m:t>
                    </m:r>
                    <m:sSup>
                      <m:sSup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b="0" i="0">
                            <a:solidFill>
                              <a:srgbClr val="000000"/>
                            </a:solidFill>
                            <a:latin typeface="Cambria Math" pitchFamily="34" charset="0"/>
                            <a:ea typeface="Cambria Math" pitchFamily="34" charset="-122"/>
                            <a:cs typeface="Cambria Math" pitchFamily="34" charset="-120"/>
                          </a:rPr>
                          <m:t>37</m:t>
                        </m:r>
                      </m:e>
                      <m:sup>
                        <m:r>
                          <a:rPr lang="en-US" altLang="zh-CN" b="0" i="0">
                            <a:solidFill>
                              <a:srgbClr val="000000"/>
                            </a:solidFill>
                            <a:latin typeface="Cambria Math" pitchFamily="34" charset="0"/>
                            <a:ea typeface="Cambria Math" pitchFamily="34" charset="-122"/>
                            <a:cs typeface="Cambria Math" pitchFamily="34" charset="-120"/>
                          </a:rPr>
                          <m:t>∘</m:t>
                        </m:r>
                      </m:sup>
                    </m:sSup>
                    <m:r>
                      <a:rPr lang="en-US" altLang="zh-CN" b="0" i="0">
                        <a:solidFill>
                          <a:srgbClr val="000000"/>
                        </a:solidFill>
                        <a:latin typeface="Cambria Math" pitchFamily="34" charset="0"/>
                        <a:ea typeface="Cambria Math" pitchFamily="34" charset="-122"/>
                        <a:cs typeface="Cambria Math" pitchFamily="34" charset="-120"/>
                      </a:rPr>
                      <m:t>=</m:t>
                    </m:r>
                    <m:r>
                      <a:rPr lang="en-US" altLang="zh-CN" b="0" i="0">
                        <a:solidFill>
                          <a:srgbClr val="000000"/>
                        </a:solidFill>
                        <a:latin typeface="Cambria Math" pitchFamily="34" charset="0"/>
                        <a:ea typeface="Cambria Math" pitchFamily="34" charset="-122"/>
                        <a:cs typeface="Cambria Math" pitchFamily="34" charset="-120"/>
                      </a:rPr>
                      <m:t>𝑚</m:t>
                    </m:r>
                    <m:f>
                      <m:f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b="0" i="0">
                            <a:solidFill>
                              <a:srgbClr val="000000"/>
                            </a:solidFill>
                            <a:latin typeface="Cambria Math" pitchFamily="34" charset="0"/>
                            <a:ea typeface="Cambria Math" pitchFamily="34" charset="-122"/>
                            <a:cs typeface="Cambria Math" pitchFamily="34" charset="-120"/>
                          </a:rPr>
                          <m:t>𝑣</m:t>
                        </m:r>
                        <m:sSup>
                          <m:sSup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b="0" i="0">
                                <a:solidFill>
                                  <a:srgbClr val="000000"/>
                                </a:solidFill>
                                <a:latin typeface="Cambria Math" pitchFamily="34" charset="0"/>
                                <a:ea typeface="Cambria Math" pitchFamily="34" charset="-122"/>
                                <a:cs typeface="Cambria Math" pitchFamily="34" charset="-120"/>
                              </a:rPr>
                              <m:t>′</m:t>
                            </m:r>
                          </m:e>
                          <m:sup>
                            <m:r>
                              <a:rPr lang="en-US" altLang="zh-CN" b="0" i="0">
                                <a:solidFill>
                                  <a:srgbClr val="000000"/>
                                </a:solidFill>
                                <a:latin typeface="Cambria Math" pitchFamily="34" charset="0"/>
                                <a:ea typeface="Cambria Math" pitchFamily="34" charset="-122"/>
                                <a:cs typeface="Cambria Math" pitchFamily="34" charset="-120"/>
                              </a:rPr>
                              <m:t>2</m:t>
                            </m:r>
                          </m:sup>
                        </m:sSup>
                      </m:num>
                      <m:den>
                        <m:r>
                          <a:rPr lang="en-US" altLang="zh-CN" b="0" i="0">
                            <a:solidFill>
                              <a:srgbClr val="000000"/>
                            </a:solidFill>
                            <a:latin typeface="Cambria Math" pitchFamily="34" charset="0"/>
                            <a:ea typeface="Cambria Math" pitchFamily="34" charset="-122"/>
                            <a:cs typeface="Cambria Math" pitchFamily="34" charset="-120"/>
                          </a:rPr>
                          <m:t>𝑅</m:t>
                        </m:r>
                      </m:den>
                    </m:f>
                  </m:oMath>
                </a14:m>
                <a:r>
                  <a:rPr lang="en-US" altLang="zh-CN" b="0" i="0" dirty="0">
                    <a:solidFill>
                      <a:srgbClr val="000000"/>
                    </a:solidFill>
                    <a:latin typeface="微软雅黑" pitchFamily="34" charset="0"/>
                    <a:ea typeface="微软雅黑" pitchFamily="34" charset="-122"/>
                    <a:cs typeface="微软雅黑" pitchFamily="34" charset="-120"/>
                  </a:rPr>
                  <a:t>，联立解得</a:t>
                </a: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𝑓</m:t>
                    </m:r>
                    <m:r>
                      <a:rPr lang="en-US" altLang="zh-CN" b="0" i="0">
                        <a:solidFill>
                          <a:srgbClr val="000000"/>
                        </a:solidFill>
                        <a:latin typeface="Cambria Math" pitchFamily="34" charset="0"/>
                        <a:ea typeface="Cambria Math" pitchFamily="34" charset="-122"/>
                        <a:cs typeface="Cambria Math" pitchFamily="34" charset="-120"/>
                      </a:rPr>
                      <m:t>=168</m:t>
                    </m:r>
                    <m:r>
                      <m:rPr>
                        <m:nor/>
                      </m:rPr>
                      <a:rPr lang="en-US" altLang="zh-CN" b="0" i="0">
                        <a:solidFill>
                          <a:srgbClr val="000000"/>
                        </a:solidFill>
                        <a:latin typeface="Cambria Math" pitchFamily="34" charset="0"/>
                        <a:ea typeface="Cambria Math" pitchFamily="34" charset="-122"/>
                        <a:cs typeface="Cambria Math" pitchFamily="34" charset="-120"/>
                      </a:rPr>
                      <m:t> </m:t>
                    </m:r>
                    <m:r>
                      <m:rPr>
                        <m:sty m:val="p"/>
                      </m:rPr>
                      <a:rPr lang="en-US" altLang="zh-CN" b="0" i="0">
                        <a:solidFill>
                          <a:srgbClr val="000000"/>
                        </a:solidFill>
                        <a:latin typeface="Cambria Math" pitchFamily="34" charset="0"/>
                        <a:ea typeface="Cambria Math" pitchFamily="34" charset="-122"/>
                        <a:cs typeface="Cambria Math" pitchFamily="34" charset="-120"/>
                      </a:rPr>
                      <m:t>N</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dirty="0">
                    <a:solidFill>
                      <a:srgbClr val="000000"/>
                    </a:solidFill>
                    <a:latin typeface="微软雅黑" pitchFamily="34" charset="0"/>
                    <a:ea typeface="微软雅黑" pitchFamily="34" charset="-122"/>
                    <a:cs typeface="微软雅黑" pitchFamily="34" charset="-120"/>
                  </a:rPr>
                  <a:t>，方向沿路面向下.</a:t>
                </a:r>
                <a:endParaRPr lang="en-US" altLang="zh-CN" dirty="0"/>
              </a:p>
            </p:txBody>
          </p:sp>
        </mc:Choice>
        <mc:Fallback>
          <p:sp>
            <p:nvSpPr>
              <p:cNvPr id="4" name="QO_7_AS.23_1#0916e617f?vop=1&amp;pid=a0c4feee0&amp;color=0,0,0&amp;vtp=1&amp;bbb=1&amp;hb=1"/>
              <p:cNvSpPr>
                <a:spLocks noRot="1" noChangeAspect="1" noMove="1" noResize="1" noEditPoints="1" noAdjustHandles="1" noChangeArrowheads="1" noChangeShapeType="1" noTextEdit="1"/>
              </p:cNvSpPr>
              <p:nvPr/>
            </p:nvSpPr>
            <p:spPr>
              <a:xfrm>
                <a:off x="832104" y="2293812"/>
                <a:ext cx="10533888" cy="1297178"/>
              </a:xfrm>
              <a:prstGeom prst="rect">
                <a:avLst/>
              </a:prstGeom>
              <a:blipFill>
                <a:blip r:embed="rId5"/>
                <a:stretch>
                  <a:fillRect l="-1389" b="-6573"/>
                </a:stretch>
              </a:blipFill>
              <a:ln/>
            </p:spPr>
            <p:txBody>
              <a:bodyPr/>
              <a:lstStyle/>
              <a:p>
                <a:r>
                  <a:rPr lang="zh-CN" altLang="en-US">
                    <a:noFill/>
                  </a:rPr>
                  <a:t> </a:t>
                </a:r>
              </a:p>
            </p:txBody>
          </p:sp>
        </mc:Fallback>
      </mc:AlternateContent>
      <p:sp>
        <p:nvSpPr>
          <p:cNvPr id="5" name="QO_6_EX.24_1#a0c4feee0?vop=1&amp;pid=6371b2d36&amp;color=0,0,0&amp;vtp=1&amp;bbb=1"/>
          <p:cNvSpPr/>
          <p:nvPr/>
        </p:nvSpPr>
        <p:spPr>
          <a:xfrm>
            <a:off x="832104" y="3591688"/>
            <a:ext cx="10533888" cy="770255"/>
          </a:xfrm>
          <a:prstGeom prst="rect">
            <a:avLst/>
          </a:prstGeom>
          <a:noFill/>
          <a:ln/>
        </p:spPr>
        <p:txBody>
          <a:bodyPr wrap="none" lIns="0" tIns="0" rIns="0" bIns="0" rtlCol="0" anchor="t"/>
          <a:lstStyle/>
          <a:p>
            <a:pPr algn="l" latinLnBrk="1">
              <a:lnSpc>
                <a:spcPts val="3300"/>
              </a:lnSpc>
            </a:pPr>
            <a:r>
              <a:rPr lang="en-US" altLang="zh-CN" sz="1800" b="1" i="0" dirty="0">
                <a:solidFill>
                  <a:srgbClr val="000000"/>
                </a:solidFill>
                <a:latin typeface="微软雅黑" pitchFamily="34" charset="0"/>
                <a:ea typeface="微软雅黑" pitchFamily="34" charset="-122"/>
                <a:cs typeface="微软雅黑" pitchFamily="34" charset="-120"/>
              </a:rPr>
              <a:t>易错分析</a:t>
            </a:r>
            <a:endParaRPr lang="en-US" altLang="zh-CN" sz="1800" dirty="0"/>
          </a:p>
          <a:p>
            <a:pPr latinLnBrk="1">
              <a:lnSpc>
                <a:spcPts val="3100"/>
              </a:lnSpc>
            </a:pPr>
            <a:r>
              <a:rPr lang="en-US" altLang="zh-CN" b="0" i="0">
                <a:solidFill>
                  <a:srgbClr val="000000"/>
                </a:solidFill>
                <a:latin typeface="微软雅黑" pitchFamily="34" charset="0"/>
                <a:ea typeface="楷体" pitchFamily="34" charset="-122"/>
                <a:cs typeface="微软雅黑" pitchFamily="34" charset="-120"/>
              </a:rPr>
              <a:t>本</a:t>
            </a:r>
            <a:r>
              <a:rPr lang="en-US" altLang="zh-CN" sz="1800" b="0" i="0">
                <a:solidFill>
                  <a:srgbClr val="000000"/>
                </a:solidFill>
                <a:latin typeface="微软雅黑" pitchFamily="34" charset="0"/>
                <a:ea typeface="楷体" pitchFamily="34" charset="-122"/>
                <a:cs typeface="微软雅黑" pitchFamily="34" charset="-120"/>
              </a:rPr>
              <a:t>题中自行车运动员做圆周运动</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楷体" pitchFamily="34" charset="-122"/>
                <a:cs typeface="微软雅黑" pitchFamily="34" charset="-120"/>
              </a:rPr>
              <a:t>要分析是否受到摩擦力</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楷体" pitchFamily="34" charset="-122"/>
                <a:cs typeface="微软雅黑" pitchFamily="34" charset="-120"/>
              </a:rPr>
              <a:t>以及摩擦力的方向</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楷体" pitchFamily="34" charset="-122"/>
                <a:cs typeface="微软雅黑" pitchFamily="34" charset="-120"/>
              </a:rPr>
              <a:t>然后再列式求解</a:t>
            </a:r>
            <a:r>
              <a:rPr lang="en-US" altLang="zh-CN" sz="1800" b="0" i="0" dirty="0">
                <a:solidFill>
                  <a:srgbClr val="000000"/>
                </a:solidFill>
                <a:latin typeface="微软雅黑" pitchFamily="34" charset="0"/>
                <a:ea typeface="微软雅黑" pitchFamily="34" charset="-122"/>
                <a:cs typeface="微软雅黑" pitchFamily="34" charset="-120"/>
              </a:rPr>
              <a:t>.</a:t>
            </a:r>
            <a:endParaRPr lang="en-US" altLang="zh-CN" sz="1800"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4">
                                            <p:txEl>
                                              <p:pRg st="2" end="2"/>
                                            </p:txEl>
                                          </p:spTgt>
                                        </p:tgtEl>
                                        <p:attrNameLst>
                                          <p:attrName>style.visibility</p:attrName>
                                        </p:attrNameLst>
                                      </p:cBhvr>
                                      <p:to>
                                        <p:strVal val="visible"/>
                                      </p:to>
                                    </p:set>
                                    <p:anim calcmode="lin" valueType="num">
                                      <p:cBhvr additive="base">
                                        <p:cTn id="2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grpId="0" nodeType="clickEffect">
                                  <p:stCondLst>
                                    <p:cond delay="0"/>
                                  </p:stCondLst>
                                  <p:childTnLst>
                                    <p:set>
                                      <p:cBhvr>
                                        <p:cTn id="34" dur="1" fill="hold">
                                          <p:stCondLst>
                                            <p:cond delay="0"/>
                                          </p:stCondLst>
                                        </p:cTn>
                                        <p:tgtEl>
                                          <p:spTgt spid="5">
                                            <p:bg/>
                                          </p:spTgt>
                                        </p:tgtEl>
                                        <p:attrNameLst>
                                          <p:attrName>style.visibility</p:attrName>
                                        </p:attrNameLst>
                                      </p:cBhvr>
                                      <p:to>
                                        <p:strVal val="visible"/>
                                      </p:to>
                                    </p:set>
                                    <p:anim calcmode="lin" valueType="num">
                                      <p:cBhvr additive="base">
                                        <p:cTn id="35" dur="500" fill="hold"/>
                                        <p:tgtEl>
                                          <p:spTgt spid="5">
                                            <p:bg/>
                                          </p:spTgt>
                                        </p:tgtEl>
                                        <p:attrNameLst>
                                          <p:attrName>ppt_x</p:attrName>
                                        </p:attrNameLst>
                                      </p:cBhvr>
                                      <p:tavLst>
                                        <p:tav tm="0">
                                          <p:val>
                                            <p:strVal val="#ppt_x"/>
                                          </p:val>
                                        </p:tav>
                                        <p:tav tm="100000">
                                          <p:val>
                                            <p:strVal val="#ppt_x"/>
                                          </p:val>
                                        </p:tav>
                                      </p:tavLst>
                                    </p:anim>
                                    <p:anim calcmode="lin" valueType="num">
                                      <p:cBhvr additive="base">
                                        <p:cTn id="36" dur="500" fill="hold"/>
                                        <p:tgtEl>
                                          <p:spTgt spid="5">
                                            <p:bg/>
                                          </p:spTgt>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5">
                                            <p:txEl>
                                              <p:pRg st="0" end="0"/>
                                            </p:txEl>
                                          </p:spTgt>
                                        </p:tgtEl>
                                        <p:attrNameLst>
                                          <p:attrName>style.visibility</p:attrName>
                                        </p:attrNameLst>
                                      </p:cBhvr>
                                      <p:to>
                                        <p:strVal val="visible"/>
                                      </p:to>
                                    </p:set>
                                    <p:anim calcmode="lin" valueType="num">
                                      <p:cBhvr additive="base">
                                        <p:cTn id="39"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5">
                                            <p:txEl>
                                              <p:pRg st="0" end="0"/>
                                            </p:txEl>
                                          </p:spTgt>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5">
                                            <p:txEl>
                                              <p:pRg st="1" end="1"/>
                                            </p:txEl>
                                          </p:spTgt>
                                        </p:tgtEl>
                                        <p:attrNameLst>
                                          <p:attrName>style.visibility</p:attrName>
                                        </p:attrNameLst>
                                      </p:cBhvr>
                                      <p:to>
                                        <p:strVal val="visible"/>
                                      </p:to>
                                    </p:set>
                                    <p:anim calcmode="lin" valueType="num">
                                      <p:cBhvr additive="base">
                                        <p:cTn id="43"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5">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5" grpId="0" build="p" animBg="1"/>
    </p:bldLst>
  </p:timing>
</p:sld>
</file>

<file path=ppt/slides/slide12.xml><?xml version="1.0" encoding="utf-8"?>
<p:sld xmlns:a="http://schemas.openxmlformats.org/drawingml/2006/main" xmlns:r="http://schemas.openxmlformats.org/officeDocument/2006/relationships" xmlns:p="http://schemas.openxmlformats.org/presentationml/2006/main">
  <p:cSld name="Slide 11&amp;si=11">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BD.25_1#f1c639035?vop=1&amp;pid=0aa038661&amp;color=0,0,0&amp;vtp=1&amp;bt=1&amp;bbb=1&amp;hb=1"/>
              <p:cNvSpPr/>
              <p:nvPr/>
            </p:nvSpPr>
            <p:spPr>
              <a:xfrm>
                <a:off x="832104" y="1512000"/>
                <a:ext cx="10533888" cy="1189355"/>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6.</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城市中为了解决交通问题，修建了许多立交桥.如图所示，半径为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𝑅</m:t>
                    </m:r>
                  </m:oMath>
                </a14:m>
                <a:r>
                  <a:rPr lang="en-US" altLang="zh-CN" sz="1800" b="0" i="0" dirty="0">
                    <a:solidFill>
                      <a:srgbClr val="000000"/>
                    </a:solidFill>
                    <a:latin typeface="微软雅黑" pitchFamily="34" charset="0"/>
                    <a:ea typeface="微软雅黑" pitchFamily="34" charset="-122"/>
                    <a:cs typeface="微软雅黑" pitchFamily="34" charset="-120"/>
                  </a:rPr>
                  <a:t>的圆弧形的立交桥</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𝐴𝐵</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横跨在水平路</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面上</a:t>
                </a:r>
                <a:r>
                  <a:rPr lang="en-US" altLang="zh-CN" sz="1800" b="0" i="0" dirty="0">
                    <a:solidFill>
                      <a:srgbClr val="000000"/>
                    </a:solidFill>
                    <a:latin typeface="微软雅黑" pitchFamily="34" charset="0"/>
                    <a:ea typeface="微软雅黑" pitchFamily="34" charset="-122"/>
                    <a:cs typeface="微软雅黑" pitchFamily="34" charset="-120"/>
                  </a:rPr>
                  <a:t>，一辆质量为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𝑚</m:t>
                    </m:r>
                  </m:oMath>
                </a14:m>
                <a:r>
                  <a:rPr lang="en-US" altLang="zh-CN" sz="1800" b="0" i="0" dirty="0">
                    <a:solidFill>
                      <a:srgbClr val="000000"/>
                    </a:solidFill>
                    <a:latin typeface="微软雅黑" pitchFamily="34" charset="0"/>
                    <a:ea typeface="微软雅黑" pitchFamily="34" charset="-122"/>
                    <a:cs typeface="微软雅黑" pitchFamily="34" charset="-120"/>
                  </a:rPr>
                  <a:t>的小汽车，从</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𝐴</m:t>
                    </m:r>
                  </m:oMath>
                </a14:m>
                <a:r>
                  <a:rPr lang="en-US" altLang="zh-CN" sz="1800" b="0" i="0" dirty="0">
                    <a:solidFill>
                      <a:srgbClr val="000000"/>
                    </a:solidFill>
                    <a:latin typeface="微软雅黑" pitchFamily="34" charset="0"/>
                    <a:ea typeface="微软雅黑" pitchFamily="34" charset="-122"/>
                    <a:cs typeface="微软雅黑" pitchFamily="34" charset="-120"/>
                  </a:rPr>
                  <a:t>端以不变的速率驶过该立交桥，小汽车可视为质点，速度大小为</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1</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a:t>
                </a:r>
              </a:p>
              <a:p>
                <a:pPr latinLnBrk="1">
                  <a:lnSpc>
                    <a:spcPts val="3100"/>
                  </a:lnSpc>
                </a:pPr>
                <a:r>
                  <a:rPr lang="en-US" altLang="zh-CN" b="0" i="0">
                    <a:solidFill>
                      <a:srgbClr val="000000"/>
                    </a:solidFill>
                    <a:latin typeface="微软雅黑" pitchFamily="34" charset="0"/>
                    <a:ea typeface="微软雅黑" pitchFamily="34" charset="-122"/>
                    <a:cs typeface="微软雅黑" pitchFamily="34" charset="-120"/>
                  </a:rPr>
                  <a:t>已知重力加速度为</a:t>
                </a: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𝑔</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dirty="0">
                    <a:solidFill>
                      <a:srgbClr val="000000"/>
                    </a:solidFill>
                    <a:latin typeface="微软雅黑" pitchFamily="34" charset="0"/>
                    <a:ea typeface="微软雅黑" pitchFamily="34" charset="-122"/>
                    <a:cs typeface="微软雅黑" pitchFamily="34" charset="-120"/>
                  </a:rPr>
                  <a:t>，</a:t>
                </a:r>
                <a:r>
                  <a:rPr lang="en-US" altLang="zh-CN" b="0" i="0">
                    <a:solidFill>
                      <a:srgbClr val="000000"/>
                    </a:solidFill>
                    <a:latin typeface="微软雅黑" pitchFamily="34" charset="0"/>
                    <a:ea typeface="微软雅黑" pitchFamily="34" charset="-122"/>
                    <a:cs typeface="微软雅黑" pitchFamily="34" charset="-120"/>
                  </a:rPr>
                  <a:t>则(</a:t>
                </a:r>
                <a:r>
                  <a:rPr lang="en-US" altLang="zh-CN" b="0" i="0">
                    <a:solidFill>
                      <a:srgbClr val="000000"/>
                    </a:solidFill>
                    <a:latin typeface="SimSun" pitchFamily="34" charset="0"/>
                    <a:ea typeface="SimSun" pitchFamily="34" charset="-122"/>
                    <a:cs typeface="SimSun" pitchFamily="34" charset="-120"/>
                  </a:rPr>
                  <a:t> </a:t>
                </a:r>
                <a:r>
                  <a:rPr lang="en-US" altLang="zh-CN" b="1" i="0">
                    <a:solidFill>
                      <a:srgbClr val="000000"/>
                    </a:solidFill>
                    <a:latin typeface="SimSun" pitchFamily="34" charset="0"/>
                    <a:ea typeface="SimSun" pitchFamily="34" charset="-122"/>
                    <a:cs typeface="SimSun" pitchFamily="34" charset="-120"/>
                  </a:rPr>
                  <a:t>    </a:t>
                </a:r>
                <a:r>
                  <a:rPr lang="en-US" altLang="zh-CN" b="0" i="0">
                    <a:solidFill>
                      <a:srgbClr val="000000"/>
                    </a:solidFill>
                    <a:latin typeface="微软雅黑" pitchFamily="34" charset="0"/>
                    <a:ea typeface="微软雅黑" pitchFamily="34" charset="-122"/>
                    <a:cs typeface="微软雅黑" pitchFamily="34" charset="-120"/>
                  </a:rPr>
                  <a:t>)</a:t>
                </a:r>
                <a:endParaRPr lang="en-US" altLang="zh-CN" dirty="0"/>
              </a:p>
            </p:txBody>
          </p:sp>
        </mc:Choice>
        <mc:Fallback>
          <p:sp>
            <p:nvSpPr>
              <p:cNvPr id="2" name="QC_5_BD.25_1#f1c639035?vop=1&amp;pid=0aa038661&amp;color=0,0,0&amp;vtp=1&amp;bt=1&amp;bbb=1&amp;hb=1"/>
              <p:cNvSpPr>
                <a:spLocks noRot="1" noChangeAspect="1" noMove="1" noResize="1" noEditPoints="1" noAdjustHandles="1" noChangeArrowheads="1" noChangeShapeType="1" noTextEdit="1"/>
              </p:cNvSpPr>
              <p:nvPr/>
            </p:nvSpPr>
            <p:spPr>
              <a:xfrm>
                <a:off x="832104" y="1512000"/>
                <a:ext cx="10533888" cy="1189355"/>
              </a:xfrm>
              <a:prstGeom prst="rect">
                <a:avLst/>
              </a:prstGeom>
              <a:blipFill>
                <a:blip r:embed="rId3"/>
                <a:stretch>
                  <a:fillRect l="-1389" r="-347" b="-12308"/>
                </a:stretch>
              </a:blipFill>
              <a:ln/>
            </p:spPr>
            <p:txBody>
              <a:bodyPr/>
              <a:lstStyle/>
              <a:p>
                <a:r>
                  <a:rPr lang="zh-CN" altLang="en-US">
                    <a:noFill/>
                  </a:rPr>
                  <a:t> </a:t>
                </a:r>
              </a:p>
            </p:txBody>
          </p:sp>
        </mc:Fallback>
      </mc:AlternateContent>
      <p:sp>
        <p:nvSpPr>
          <p:cNvPr id="3" name="QC_5_AN.26_1#f1c639035.bracket?vop=1&amp;pid=0aa038661&amp;color=0,0,0&amp;vpa=5&amp;vtp=1"/>
          <p:cNvSpPr/>
          <p:nvPr/>
        </p:nvSpPr>
        <p:spPr>
          <a:xfrm>
            <a:off x="3445097" y="2336865"/>
            <a:ext cx="331788" cy="353822"/>
          </a:xfrm>
          <a:prstGeom prst="rect">
            <a:avLst/>
          </a:prstGeom>
          <a:noFill/>
          <a:ln/>
        </p:spPr>
        <p:txBody>
          <a:bodyPr wrap="none" lIns="0" tIns="0" rIns="0" bIns="0" rtlCol="0" anchor="t"/>
          <a:lstStyle/>
          <a:p>
            <a:pPr algn="ctr" latinLnBrk="1">
              <a:lnSpc>
                <a:spcPts val="3100"/>
              </a:lnSpc>
            </a:pPr>
            <a:r>
              <a:rPr lang="en-US" altLang="zh-CN" b="1" i="0" dirty="0">
                <a:solidFill>
                  <a:srgbClr val="FF0000"/>
                </a:solidFill>
                <a:latin typeface="Arial (正文)" pitchFamily="34" charset="0"/>
                <a:ea typeface="微软雅黑" pitchFamily="34" charset="-122"/>
                <a:cs typeface="Arial (正文)" pitchFamily="34" charset="-120"/>
              </a:rPr>
              <a:t>C</a:t>
            </a:r>
            <a:endParaRPr lang="en-US" altLang="zh-CN" dirty="0"/>
          </a:p>
        </p:txBody>
      </p:sp>
      <p:pic>
        <p:nvPicPr>
          <p:cNvPr id="4" name="QC_5_BD.25_2#f1c639035?htil=4&amp;vop=1&amp;pid=0aa038661&amp;color=0,0,0&amp;tib=255,255,255&amp;vtp=1&amp;hs=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8166315" y="2834832"/>
            <a:ext cx="2340864" cy="914400"/>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5" name="QC_5_BD.25_3#f1c639035.choices?htil=4&amp;vop=1&amp;pid=0aa038661&amp;color=0,0,0&amp;vtp=1&amp;bbb=1&amp;hs=1"/>
              <p:cNvSpPr/>
              <p:nvPr/>
            </p:nvSpPr>
            <p:spPr>
              <a:xfrm>
                <a:off x="832104" y="2707832"/>
                <a:ext cx="8065008" cy="1739583"/>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A.</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小汽车通过桥顶时处于超重状态</a:t>
                </a:r>
                <a:endParaRPr lang="en-US" altLang="zh-CN" sz="1800" dirty="0"/>
              </a:p>
              <a:p>
                <a:pPr latinLnBrk="1">
                  <a:lnSpc>
                    <a:spcPts val="3300"/>
                  </a:lnSpc>
                </a:pPr>
                <a:r>
                  <a:rPr lang="en-US" altLang="zh-CN" b="0" i="0">
                    <a:solidFill>
                      <a:srgbClr val="000000"/>
                    </a:solidFill>
                    <a:latin typeface="微软雅黑" pitchFamily="34" charset="0"/>
                    <a:ea typeface="微软雅黑" pitchFamily="34" charset="-122"/>
                    <a:cs typeface="微软雅黑" pitchFamily="34" charset="-120"/>
                  </a:rPr>
                  <a:t>B</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小汽车通过桥顶时处于平衡状态</a:t>
                </a:r>
                <a:endParaRPr lang="en-US" altLang="zh-CN" sz="1800" dirty="0"/>
              </a:p>
              <a:p>
                <a:pPr latinLnBrk="1">
                  <a:lnSpc>
                    <a:spcPts val="3800"/>
                  </a:lnSpc>
                </a:pPr>
                <a:r>
                  <a:rPr lang="en-US" altLang="zh-CN" b="0" i="0">
                    <a:solidFill>
                      <a:srgbClr val="000000"/>
                    </a:solidFill>
                    <a:latin typeface="微软雅黑" pitchFamily="34" charset="0"/>
                    <a:ea typeface="微软雅黑" pitchFamily="34" charset="-122"/>
                    <a:cs typeface="微软雅黑" pitchFamily="34" charset="-120"/>
                  </a:rPr>
                  <a:t>C</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小汽车在桥上最高点受到桥面的支持力大小为</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𝐹</m:t>
                        </m:r>
                      </m:e>
                      <m:sub>
                        <m:r>
                          <m:rPr>
                            <m:sty m:val="p"/>
                          </m:rPr>
                          <a:rPr lang="en-US" altLang="zh-CN" sz="1800" b="0" i="0">
                            <a:solidFill>
                              <a:srgbClr val="000000"/>
                            </a:solidFill>
                            <a:latin typeface="Cambria Math" pitchFamily="34" charset="0"/>
                            <a:ea typeface="Cambria Math" pitchFamily="34" charset="-122"/>
                            <a:cs typeface="Cambria Math" pitchFamily="34" charset="-120"/>
                          </a:rPr>
                          <m:t>N</m:t>
                        </m:r>
                      </m:sub>
                    </m:sSub>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𝑚𝑔</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𝑚</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sSubSup>
                          <m:sSub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Sup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1</m:t>
                            </m:r>
                          </m:sub>
                          <m:sup>
                            <m:r>
                              <a:rPr lang="en-US" altLang="zh-CN" sz="1800" b="0" i="0">
                                <a:solidFill>
                                  <a:srgbClr val="000000"/>
                                </a:solidFill>
                                <a:latin typeface="Cambria Math" pitchFamily="34" charset="0"/>
                                <a:ea typeface="Cambria Math" pitchFamily="34" charset="-122"/>
                                <a:cs typeface="Cambria Math" pitchFamily="34" charset="-120"/>
                              </a:rPr>
                              <m:t>2</m:t>
                            </m:r>
                          </m:sup>
                        </m:sSubSup>
                      </m:num>
                      <m:den>
                        <m:r>
                          <a:rPr lang="en-US" altLang="zh-CN" sz="1800" b="0" i="0">
                            <a:solidFill>
                              <a:srgbClr val="000000"/>
                            </a:solidFill>
                            <a:latin typeface="Cambria Math" pitchFamily="34" charset="0"/>
                            <a:ea typeface="Cambria Math" pitchFamily="34" charset="-122"/>
                            <a:cs typeface="Cambria Math" pitchFamily="34" charset="-120"/>
                          </a:rPr>
                          <m:t>𝑅</m:t>
                        </m:r>
                      </m:den>
                    </m:f>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800" dirty="0"/>
              </a:p>
              <a:p>
                <a:pPr latinLnBrk="1">
                  <a:lnSpc>
                    <a:spcPts val="3600"/>
                  </a:lnSpc>
                </a:pPr>
                <a:r>
                  <a:rPr lang="en-US" altLang="zh-CN" b="0" i="0">
                    <a:solidFill>
                      <a:srgbClr val="000000"/>
                    </a:solidFill>
                    <a:latin typeface="微软雅黑" pitchFamily="34" charset="0"/>
                    <a:ea typeface="微软雅黑" pitchFamily="34" charset="-122"/>
                    <a:cs typeface="微软雅黑" pitchFamily="34" charset="-120"/>
                  </a:rPr>
                  <a:t>D</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小汽车到达桥顶时的速度大小必须大于</a:t>
                </a:r>
                <a14:m>
                  <m:oMath xmlns:m="http://schemas.openxmlformats.org/officeDocument/2006/math">
                    <m:rad>
                      <m:radPr>
                        <m:degHide m:val="on"/>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radPr>
                      <m:deg/>
                      <m:e>
                        <m:r>
                          <a:rPr lang="en-US" altLang="zh-CN" sz="1800" b="0" i="0">
                            <a:solidFill>
                              <a:srgbClr val="000000"/>
                            </a:solidFill>
                            <a:latin typeface="Cambria Math" pitchFamily="34" charset="0"/>
                            <a:ea typeface="Cambria Math" pitchFamily="34" charset="-122"/>
                            <a:cs typeface="Cambria Math" pitchFamily="34" charset="-120"/>
                          </a:rPr>
                          <m:t>𝑔𝑅</m:t>
                        </m:r>
                      </m:e>
                    </m:rad>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800" dirty="0"/>
              </a:p>
            </p:txBody>
          </p:sp>
        </mc:Choice>
        <mc:Fallback>
          <p:sp>
            <p:nvSpPr>
              <p:cNvPr id="5" name="QC_5_BD.25_3#f1c639035.choices?htil=4&amp;vop=1&amp;pid=0aa038661&amp;color=0,0,0&amp;vtp=1&amp;bbb=1&amp;hs=1"/>
              <p:cNvSpPr>
                <a:spLocks noRot="1" noChangeAspect="1" noMove="1" noResize="1" noEditPoints="1" noAdjustHandles="1" noChangeArrowheads="1" noChangeShapeType="1" noTextEdit="1"/>
              </p:cNvSpPr>
              <p:nvPr/>
            </p:nvSpPr>
            <p:spPr>
              <a:xfrm>
                <a:off x="832104" y="2707832"/>
                <a:ext cx="8065008" cy="1739583"/>
              </a:xfrm>
              <a:prstGeom prst="rect">
                <a:avLst/>
              </a:prstGeom>
              <a:blipFill>
                <a:blip r:embed="rId5"/>
                <a:stretch>
                  <a:fillRect l="-1814" b="-6993"/>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6" name="QC_5_AS.27_1#f1c639035?vop=1&amp;pid=0aa038661&amp;color=0,0,0&amp;vtp=1&amp;bbb=1&amp;hb=1&amp;hs=1"/>
              <p:cNvSpPr/>
              <p:nvPr/>
            </p:nvSpPr>
            <p:spPr>
              <a:xfrm>
                <a:off x="832104" y="4452050"/>
                <a:ext cx="10533888" cy="1362202"/>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【解析】小汽车通过桥顶时，其加速度方向向下，小汽车处于失重状态</a:t>
                </a:r>
                <a:r>
                  <a:rPr lang="en-US" altLang="zh-CN" sz="1800" b="0" i="0">
                    <a:solidFill>
                      <a:srgbClr val="000000"/>
                    </a:solidFill>
                    <a:latin typeface="微软雅黑" pitchFamily="34" charset="0"/>
                    <a:ea typeface="微软雅黑" pitchFamily="34" charset="-122"/>
                    <a:cs typeface="微软雅黑" pitchFamily="34" charset="-120"/>
                  </a:rPr>
                  <a:t>，由牛顿第二定律得</a:t>
                </a:r>
              </a:p>
              <a:p>
                <a:pPr latinLnBrk="1">
                  <a:lnSpc>
                    <a:spcPts val="3800"/>
                  </a:lnSpc>
                </a:pP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𝑚𝑔</m:t>
                    </m:r>
                    <m:r>
                      <a:rPr lang="en-US" altLang="zh-CN" sz="1800" b="0" i="0">
                        <a:solidFill>
                          <a:srgbClr val="000000"/>
                        </a:solidFill>
                        <a:latin typeface="Cambria Math" pitchFamily="34" charset="0"/>
                        <a:ea typeface="Cambria Math" pitchFamily="34" charset="-122"/>
                        <a:cs typeface="Cambria Math" pitchFamily="34" charset="-120"/>
                      </a:rPr>
                      <m: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𝐹</m:t>
                        </m:r>
                      </m:e>
                      <m:sub>
                        <m:r>
                          <m:rPr>
                            <m:sty m:val="p"/>
                          </m:rPr>
                          <a:rPr lang="en-US" altLang="zh-CN" sz="1800" b="0" i="0">
                            <a:solidFill>
                              <a:srgbClr val="000000"/>
                            </a:solidFill>
                            <a:latin typeface="Cambria Math" pitchFamily="34" charset="0"/>
                            <a:ea typeface="Cambria Math" pitchFamily="34" charset="-122"/>
                            <a:cs typeface="Cambria Math" pitchFamily="34" charset="-120"/>
                          </a:rPr>
                          <m:t>N</m:t>
                        </m:r>
                      </m:sub>
                    </m:sSub>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𝑚</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sSubSup>
                          <m:sSub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Sup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1</m:t>
                            </m:r>
                          </m:sub>
                          <m:sup>
                            <m:r>
                              <a:rPr lang="en-US" altLang="zh-CN" sz="1800" b="0" i="0">
                                <a:solidFill>
                                  <a:srgbClr val="000000"/>
                                </a:solidFill>
                                <a:latin typeface="Cambria Math" pitchFamily="34" charset="0"/>
                                <a:ea typeface="Cambria Math" pitchFamily="34" charset="-122"/>
                                <a:cs typeface="Cambria Math" pitchFamily="34" charset="-120"/>
                              </a:rPr>
                              <m:t>2</m:t>
                            </m:r>
                          </m:sup>
                        </m:sSubSup>
                      </m:num>
                      <m:den>
                        <m:r>
                          <a:rPr lang="en-US" altLang="zh-CN" sz="1800" b="0" i="0">
                            <a:solidFill>
                              <a:srgbClr val="000000"/>
                            </a:solidFill>
                            <a:latin typeface="Cambria Math" pitchFamily="34" charset="0"/>
                            <a:ea typeface="Cambria Math" pitchFamily="34" charset="-122"/>
                            <a:cs typeface="Cambria Math" pitchFamily="34" charset="-120"/>
                          </a:rPr>
                          <m:t>𝑅</m:t>
                        </m:r>
                      </m:den>
                    </m:f>
                  </m:oMath>
                </a14:m>
                <a:r>
                  <a:rPr lang="en-US" altLang="zh-CN" sz="1800" b="0" i="0" dirty="0">
                    <a:solidFill>
                      <a:srgbClr val="000000"/>
                    </a:solidFill>
                    <a:latin typeface="微软雅黑" pitchFamily="34" charset="0"/>
                    <a:ea typeface="微软雅黑" pitchFamily="34" charset="-122"/>
                    <a:cs typeface="微软雅黑" pitchFamily="34" charset="-120"/>
                  </a:rPr>
                  <a:t>，解得小汽车在桥上最高点受到桥面的支持力大小为</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𝐹</m:t>
                        </m:r>
                      </m:e>
                      <m:sub>
                        <m:r>
                          <m:rPr>
                            <m:sty m:val="p"/>
                          </m:rPr>
                          <a:rPr lang="en-US" altLang="zh-CN" sz="1800" b="0" i="0">
                            <a:solidFill>
                              <a:srgbClr val="000000"/>
                            </a:solidFill>
                            <a:latin typeface="Cambria Math" pitchFamily="34" charset="0"/>
                            <a:ea typeface="Cambria Math" pitchFamily="34" charset="-122"/>
                            <a:cs typeface="Cambria Math" pitchFamily="34" charset="-120"/>
                          </a:rPr>
                          <m:t>N</m:t>
                        </m:r>
                      </m:sub>
                    </m:sSub>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𝑚𝑔</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𝑚</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sSubSup>
                          <m:sSub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Sup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1</m:t>
                            </m:r>
                          </m:sub>
                          <m:sup>
                            <m:r>
                              <a:rPr lang="en-US" altLang="zh-CN" sz="1800" b="0" i="0">
                                <a:solidFill>
                                  <a:srgbClr val="000000"/>
                                </a:solidFill>
                                <a:latin typeface="Cambria Math" pitchFamily="34" charset="0"/>
                                <a:ea typeface="Cambria Math" pitchFamily="34" charset="-122"/>
                                <a:cs typeface="Cambria Math" pitchFamily="34" charset="-120"/>
                              </a:rPr>
                              <m:t>2</m:t>
                            </m:r>
                          </m:sup>
                        </m:sSubSup>
                      </m:num>
                      <m:den>
                        <m:r>
                          <a:rPr lang="en-US" altLang="zh-CN" sz="1800" b="0" i="0">
                            <a:solidFill>
                              <a:srgbClr val="000000"/>
                            </a:solidFill>
                            <a:latin typeface="Cambria Math" pitchFamily="34" charset="0"/>
                            <a:ea typeface="Cambria Math" pitchFamily="34" charset="-122"/>
                            <a:cs typeface="Cambria Math" pitchFamily="34" charset="-120"/>
                          </a:rPr>
                          <m:t>𝑅</m:t>
                        </m:r>
                      </m:den>
                    </m:f>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，故A、B错误，</a:t>
                </a:r>
                <a:r>
                  <a:rPr lang="en-US" altLang="zh-CN" sz="1800" b="0" i="0">
                    <a:solidFill>
                      <a:srgbClr val="000000"/>
                    </a:solidFill>
                    <a:latin typeface="微软雅黑" pitchFamily="34" charset="0"/>
                    <a:ea typeface="微软雅黑" pitchFamily="34" charset="-122"/>
                    <a:cs typeface="微软雅黑" pitchFamily="34" charset="-120"/>
                  </a:rPr>
                  <a:t>C正</a:t>
                </a:r>
              </a:p>
              <a:p>
                <a:pPr latinLnBrk="1">
                  <a:lnSpc>
                    <a:spcPts val="3700"/>
                  </a:lnSpc>
                </a:pPr>
                <a:r>
                  <a:rPr lang="en-US" altLang="zh-CN" b="0" i="0">
                    <a:solidFill>
                      <a:srgbClr val="000000"/>
                    </a:solidFill>
                    <a:latin typeface="微软雅黑" pitchFamily="34" charset="0"/>
                    <a:ea typeface="微软雅黑" pitchFamily="34" charset="-122"/>
                    <a:cs typeface="微软雅黑" pitchFamily="34" charset="-120"/>
                  </a:rPr>
                  <a:t>确</a:t>
                </a:r>
                <a:r>
                  <a:rPr lang="en-US" altLang="zh-CN" b="0" i="0" dirty="0">
                    <a:solidFill>
                      <a:srgbClr val="000000"/>
                    </a:solidFill>
                    <a:latin typeface="微软雅黑" pitchFamily="34" charset="0"/>
                    <a:ea typeface="微软雅黑" pitchFamily="34" charset="-122"/>
                    <a:cs typeface="微软雅黑" pitchFamily="34" charset="-120"/>
                  </a:rPr>
                  <a:t>；由</a:t>
                </a: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𝑚𝑔</m:t>
                    </m:r>
                    <m:r>
                      <a:rPr lang="en-US" altLang="zh-CN" b="0" i="0">
                        <a:solidFill>
                          <a:srgbClr val="000000"/>
                        </a:solidFill>
                        <a:latin typeface="Cambria Math" pitchFamily="34" charset="0"/>
                        <a:ea typeface="Cambria Math" pitchFamily="34" charset="-122"/>
                        <a:cs typeface="Cambria Math" pitchFamily="34" charset="-120"/>
                      </a:rPr>
                      <m:t>−</m:t>
                    </m:r>
                    <m:sSub>
                      <m:sSub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b="0" i="0">
                            <a:solidFill>
                              <a:srgbClr val="000000"/>
                            </a:solidFill>
                            <a:latin typeface="Cambria Math" pitchFamily="34" charset="0"/>
                            <a:ea typeface="Cambria Math" pitchFamily="34" charset="-122"/>
                            <a:cs typeface="Cambria Math" pitchFamily="34" charset="-120"/>
                          </a:rPr>
                          <m:t>𝐹</m:t>
                        </m:r>
                      </m:e>
                      <m:sub>
                        <m:r>
                          <m:rPr>
                            <m:sty m:val="p"/>
                          </m:rPr>
                          <a:rPr lang="en-US" altLang="zh-CN" b="0" i="0">
                            <a:solidFill>
                              <a:srgbClr val="000000"/>
                            </a:solidFill>
                            <a:latin typeface="Cambria Math" pitchFamily="34" charset="0"/>
                            <a:ea typeface="Cambria Math" pitchFamily="34" charset="-122"/>
                            <a:cs typeface="Cambria Math" pitchFamily="34" charset="-120"/>
                          </a:rPr>
                          <m:t>N</m:t>
                        </m:r>
                      </m:sub>
                    </m:sSub>
                    <m:r>
                      <a:rPr lang="en-US" altLang="zh-CN" b="0" i="0">
                        <a:solidFill>
                          <a:srgbClr val="000000"/>
                        </a:solidFill>
                        <a:latin typeface="Cambria Math" pitchFamily="34" charset="0"/>
                        <a:ea typeface="Cambria Math" pitchFamily="34" charset="-122"/>
                        <a:cs typeface="Cambria Math" pitchFamily="34" charset="-120"/>
                      </a:rPr>
                      <m:t>=</m:t>
                    </m:r>
                    <m:r>
                      <a:rPr lang="en-US" altLang="zh-CN" b="0" i="0">
                        <a:solidFill>
                          <a:srgbClr val="000000"/>
                        </a:solidFill>
                        <a:latin typeface="Cambria Math" pitchFamily="34" charset="0"/>
                        <a:ea typeface="Cambria Math" pitchFamily="34" charset="-122"/>
                        <a:cs typeface="Cambria Math" pitchFamily="34" charset="-120"/>
                      </a:rPr>
                      <m:t>𝑚</m:t>
                    </m:r>
                    <m:f>
                      <m:f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fPr>
                      <m:num>
                        <m:sSubSup>
                          <m:sSubSup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bSupPr>
                          <m:e>
                            <m:r>
                              <a:rPr lang="en-US" altLang="zh-CN" b="0" i="0">
                                <a:solidFill>
                                  <a:srgbClr val="000000"/>
                                </a:solidFill>
                                <a:latin typeface="Cambria Math" pitchFamily="34" charset="0"/>
                                <a:ea typeface="Cambria Math" pitchFamily="34" charset="-122"/>
                                <a:cs typeface="Cambria Math" pitchFamily="34" charset="-120"/>
                              </a:rPr>
                              <m:t>𝑣</m:t>
                            </m:r>
                          </m:e>
                          <m:sub>
                            <m:r>
                              <a:rPr lang="en-US" altLang="zh-CN" b="0" i="0">
                                <a:solidFill>
                                  <a:srgbClr val="000000"/>
                                </a:solidFill>
                                <a:latin typeface="Cambria Math" pitchFamily="34" charset="0"/>
                                <a:ea typeface="Cambria Math" pitchFamily="34" charset="-122"/>
                                <a:cs typeface="Cambria Math" pitchFamily="34" charset="-120"/>
                              </a:rPr>
                              <m:t>1</m:t>
                            </m:r>
                          </m:sub>
                          <m:sup>
                            <m:r>
                              <a:rPr lang="en-US" altLang="zh-CN" b="0" i="0">
                                <a:solidFill>
                                  <a:srgbClr val="000000"/>
                                </a:solidFill>
                                <a:latin typeface="Cambria Math" pitchFamily="34" charset="0"/>
                                <a:ea typeface="Cambria Math" pitchFamily="34" charset="-122"/>
                                <a:cs typeface="Cambria Math" pitchFamily="34" charset="-120"/>
                              </a:rPr>
                              <m:t>2</m:t>
                            </m:r>
                          </m:sup>
                        </m:sSubSup>
                      </m:num>
                      <m:den>
                        <m:r>
                          <a:rPr lang="en-US" altLang="zh-CN" b="0" i="0">
                            <a:solidFill>
                              <a:srgbClr val="000000"/>
                            </a:solidFill>
                            <a:latin typeface="Cambria Math" pitchFamily="34" charset="0"/>
                            <a:ea typeface="Cambria Math" pitchFamily="34" charset="-122"/>
                            <a:cs typeface="Cambria Math" pitchFamily="34" charset="-120"/>
                          </a:rPr>
                          <m:t>𝑅</m:t>
                        </m:r>
                      </m:den>
                    </m:f>
                  </m:oMath>
                </a14:m>
                <a:r>
                  <a:rPr lang="en-US" altLang="zh-CN"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b>
                      <m:sSub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b="0" i="0">
                            <a:solidFill>
                              <a:srgbClr val="000000"/>
                            </a:solidFill>
                            <a:latin typeface="Cambria Math" pitchFamily="34" charset="0"/>
                            <a:ea typeface="Cambria Math" pitchFamily="34" charset="-122"/>
                            <a:cs typeface="Cambria Math" pitchFamily="34" charset="-120"/>
                          </a:rPr>
                          <m:t>𝐹</m:t>
                        </m:r>
                      </m:e>
                      <m:sub>
                        <m:r>
                          <m:rPr>
                            <m:sty m:val="p"/>
                          </m:rPr>
                          <a:rPr lang="en-US" altLang="zh-CN" b="0" i="0">
                            <a:solidFill>
                              <a:srgbClr val="000000"/>
                            </a:solidFill>
                            <a:latin typeface="Cambria Math" pitchFamily="34" charset="0"/>
                            <a:ea typeface="Cambria Math" pitchFamily="34" charset="-122"/>
                            <a:cs typeface="Cambria Math" pitchFamily="34" charset="-120"/>
                          </a:rPr>
                          <m:t>N</m:t>
                        </m:r>
                      </m:sub>
                    </m:sSub>
                    <m:r>
                      <a:rPr lang="en-US" altLang="zh-CN" b="0" i="0">
                        <a:solidFill>
                          <a:srgbClr val="000000"/>
                        </a:solidFill>
                        <a:latin typeface="Cambria Math" pitchFamily="34" charset="0"/>
                        <a:ea typeface="Cambria Math" pitchFamily="34" charset="-122"/>
                        <a:cs typeface="Cambria Math" pitchFamily="34" charset="-120"/>
                      </a:rPr>
                      <m:t>≥0</m:t>
                    </m:r>
                  </m:oMath>
                </a14:m>
                <a:r>
                  <a:rPr lang="en-US" altLang="zh-CN" b="0" i="0" dirty="0">
                    <a:solidFill>
                      <a:srgbClr val="000000"/>
                    </a:solidFill>
                    <a:latin typeface="微软雅黑" pitchFamily="34" charset="0"/>
                    <a:ea typeface="微软雅黑" pitchFamily="34" charset="-122"/>
                    <a:cs typeface="微软雅黑" pitchFamily="34" charset="-120"/>
                  </a:rPr>
                  <a:t>，解得</a:t>
                </a:r>
                <a14:m>
                  <m:oMath xmlns:m="http://schemas.openxmlformats.org/officeDocument/2006/math">
                    <m:sSub>
                      <m:sSub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b="0" i="0">
                            <a:solidFill>
                              <a:srgbClr val="000000"/>
                            </a:solidFill>
                            <a:latin typeface="Cambria Math" pitchFamily="34" charset="0"/>
                            <a:ea typeface="Cambria Math" pitchFamily="34" charset="-122"/>
                            <a:cs typeface="Cambria Math" pitchFamily="34" charset="-120"/>
                          </a:rPr>
                          <m:t>𝑣</m:t>
                        </m:r>
                      </m:e>
                      <m:sub>
                        <m:r>
                          <a:rPr lang="en-US" altLang="zh-CN" b="0" i="0">
                            <a:solidFill>
                              <a:srgbClr val="000000"/>
                            </a:solidFill>
                            <a:latin typeface="Cambria Math" pitchFamily="34" charset="0"/>
                            <a:ea typeface="Cambria Math" pitchFamily="34" charset="-122"/>
                            <a:cs typeface="Cambria Math" pitchFamily="34" charset="-120"/>
                          </a:rPr>
                          <m:t>1</m:t>
                        </m:r>
                      </m:sub>
                    </m:sSub>
                    <m:r>
                      <a:rPr lang="en-US" altLang="zh-CN" b="0" i="0">
                        <a:solidFill>
                          <a:srgbClr val="000000"/>
                        </a:solidFill>
                        <a:latin typeface="Cambria Math" pitchFamily="34" charset="0"/>
                        <a:ea typeface="Cambria Math" pitchFamily="34" charset="-122"/>
                        <a:cs typeface="Cambria Math" pitchFamily="34" charset="-120"/>
                      </a:rPr>
                      <m:t>≤</m:t>
                    </m:r>
                    <m:rad>
                      <m:radPr>
                        <m:degHide m:val="on"/>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radPr>
                      <m:deg/>
                      <m:e>
                        <m:r>
                          <a:rPr lang="en-US" altLang="zh-CN" b="0" i="0">
                            <a:solidFill>
                              <a:srgbClr val="000000"/>
                            </a:solidFill>
                            <a:latin typeface="Cambria Math" pitchFamily="34" charset="0"/>
                            <a:ea typeface="Cambria Math" pitchFamily="34" charset="-122"/>
                            <a:cs typeface="Cambria Math" pitchFamily="34" charset="-120"/>
                          </a:rPr>
                          <m:t>𝑔𝑅</m:t>
                        </m:r>
                      </m:e>
                    </m:rad>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dirty="0">
                    <a:solidFill>
                      <a:srgbClr val="000000"/>
                    </a:solidFill>
                    <a:latin typeface="微软雅黑" pitchFamily="34" charset="0"/>
                    <a:ea typeface="微软雅黑" pitchFamily="34" charset="-122"/>
                    <a:cs typeface="微软雅黑" pitchFamily="34" charset="-120"/>
                  </a:rPr>
                  <a:t>，故D错误.</a:t>
                </a:r>
                <a:endParaRPr lang="en-US" altLang="zh-CN" dirty="0"/>
              </a:p>
            </p:txBody>
          </p:sp>
        </mc:Choice>
        <mc:Fallback>
          <p:sp>
            <p:nvSpPr>
              <p:cNvPr id="6" name="QC_5_AS.27_1#f1c639035?vop=1&amp;pid=0aa038661&amp;color=0,0,0&amp;vtp=1&amp;bbb=1&amp;hb=1&amp;hs=1"/>
              <p:cNvSpPr>
                <a:spLocks noRot="1" noChangeAspect="1" noMove="1" noResize="1" noEditPoints="1" noAdjustHandles="1" noChangeArrowheads="1" noChangeShapeType="1" noTextEdit="1"/>
              </p:cNvSpPr>
              <p:nvPr/>
            </p:nvSpPr>
            <p:spPr>
              <a:xfrm>
                <a:off x="832104" y="4452050"/>
                <a:ext cx="10533888" cy="1362202"/>
              </a:xfrm>
              <a:prstGeom prst="rect">
                <a:avLst/>
              </a:prstGeom>
              <a:blipFill>
                <a:blip r:embed="rId6"/>
                <a:stretch>
                  <a:fillRect l="-1389" r="-926" b="-6250"/>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6">
                                            <p:bg/>
                                          </p:spTgt>
                                        </p:tgtEl>
                                        <p:attrNameLst>
                                          <p:attrName>style.visibility</p:attrName>
                                        </p:attrNameLst>
                                      </p:cBhvr>
                                      <p:to>
                                        <p:strVal val="visible"/>
                                      </p:to>
                                    </p:set>
                                    <p:anim calcmode="lin" valueType="num">
                                      <p:cBhvr additive="base">
                                        <p:cTn id="17" dur="500" fill="hold"/>
                                        <p:tgtEl>
                                          <p:spTgt spid="6">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6">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6">
                                            <p:txEl>
                                              <p:pRg st="0" end="0"/>
                                            </p:txEl>
                                          </p:spTgt>
                                        </p:tgtEl>
                                        <p:attrNameLst>
                                          <p:attrName>style.visibility</p:attrName>
                                        </p:attrNameLst>
                                      </p:cBhvr>
                                      <p:to>
                                        <p:strVal val="visible"/>
                                      </p:to>
                                    </p:set>
                                    <p:anim calcmode="lin" valueType="num">
                                      <p:cBhvr additive="base">
                                        <p:cTn id="21"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6">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6">
                                            <p:txEl>
                                              <p:pRg st="1" end="1"/>
                                            </p:txEl>
                                          </p:spTgt>
                                        </p:tgtEl>
                                        <p:attrNameLst>
                                          <p:attrName>style.visibility</p:attrName>
                                        </p:attrNameLst>
                                      </p:cBhvr>
                                      <p:to>
                                        <p:strVal val="visible"/>
                                      </p:to>
                                    </p:set>
                                    <p:anim calcmode="lin" valueType="num">
                                      <p:cBhvr additive="base">
                                        <p:cTn id="25"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6">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6">
                                            <p:txEl>
                                              <p:pRg st="2" end="2"/>
                                            </p:txEl>
                                          </p:spTgt>
                                        </p:tgtEl>
                                        <p:attrNameLst>
                                          <p:attrName>style.visibility</p:attrName>
                                        </p:attrNameLst>
                                      </p:cBhvr>
                                      <p:to>
                                        <p:strVal val="visible"/>
                                      </p:to>
                                    </p:set>
                                    <p:anim calcmode="lin" valueType="num">
                                      <p:cBhvr additive="base">
                                        <p:cTn id="29"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6">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6" grpId="0" build="p" animBg="1"/>
    </p:bldLst>
  </p:timing>
</p:sld>
</file>

<file path=ppt/slides/slide13.xml><?xml version="1.0" encoding="utf-8"?>
<p:sld xmlns:a="http://schemas.openxmlformats.org/drawingml/2006/main" xmlns:r="http://schemas.openxmlformats.org/officeDocument/2006/relationships" xmlns:p="http://schemas.openxmlformats.org/presentationml/2006/main">
  <p:cSld name="Slide 12&amp;si=12">
    <p:spTree>
      <p:nvGrpSpPr>
        <p:cNvPr id="1" name=""/>
        <p:cNvGrpSpPr/>
        <p:nvPr/>
      </p:nvGrpSpPr>
      <p:grpSpPr>
        <a:xfrm>
          <a:off x="0" y="0"/>
          <a:ext cx="0" cy="0"/>
          <a:chOff x="0" y="0"/>
          <a:chExt cx="0" cy="0"/>
        </a:xfrm>
      </p:grpSpPr>
      <p:sp>
        <p:nvSpPr>
          <p:cNvPr id="2" name="QC_5_BD.28_1#10b439366?vop=1&amp;pid=0aa038661&amp;color=0,0,0&amp;vtp=1&amp;bt=1&amp;bbb=1&amp;hb=1"/>
          <p:cNvSpPr/>
          <p:nvPr/>
        </p:nvSpPr>
        <p:spPr>
          <a:xfrm>
            <a:off x="832104" y="1512000"/>
            <a:ext cx="10533888" cy="1189355"/>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7.</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楷体" pitchFamily="34" charset="-122"/>
                <a:cs typeface="微软雅黑" pitchFamily="34" charset="-120"/>
              </a:rPr>
              <a:t>多选</a:t>
            </a:r>
            <a:r>
              <a:rPr lang="en-US" altLang="zh-CN" sz="1800" b="0" i="0" dirty="0">
                <a:solidFill>
                  <a:srgbClr val="000000"/>
                </a:solidFill>
                <a:latin typeface="微软雅黑" pitchFamily="34" charset="0"/>
                <a:ea typeface="微软雅黑" pitchFamily="34" charset="-122"/>
                <a:cs typeface="微软雅黑" pitchFamily="34" charset="-120"/>
              </a:rPr>
              <a:t>）胎压监测器可以实时监测汽车轮胎内部的气压，在汽车上安装胎压监测报警器</a:t>
            </a:r>
            <a:r>
              <a:rPr lang="en-US" altLang="zh-CN" sz="1800" b="0" i="0">
                <a:solidFill>
                  <a:srgbClr val="000000"/>
                </a:solidFill>
                <a:latin typeface="微软雅黑" pitchFamily="34" charset="0"/>
                <a:ea typeface="微软雅黑" pitchFamily="34" charset="-122"/>
                <a:cs typeface="微软雅黑" pitchFamily="34" charset="-120"/>
              </a:rPr>
              <a:t>，可以预防因</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汽车轮胎胎压异常而引发的事故</a:t>
            </a:r>
            <a:r>
              <a:rPr lang="en-US" altLang="zh-CN" sz="1800" b="0" i="0" dirty="0">
                <a:solidFill>
                  <a:srgbClr val="000000"/>
                </a:solidFill>
                <a:latin typeface="微软雅黑" pitchFamily="34" charset="0"/>
                <a:ea typeface="微软雅黑" pitchFamily="34" charset="-122"/>
                <a:cs typeface="微软雅黑" pitchFamily="34" charset="-120"/>
              </a:rPr>
              <a:t>.一辆装有胎压报警器的载重汽车在高低不平的路面上行驶</a:t>
            </a:r>
            <a:r>
              <a:rPr lang="en-US" altLang="zh-CN" sz="1800" b="0" i="0">
                <a:solidFill>
                  <a:srgbClr val="000000"/>
                </a:solidFill>
                <a:latin typeface="微软雅黑" pitchFamily="34" charset="0"/>
                <a:ea typeface="微软雅黑" pitchFamily="34" charset="-122"/>
                <a:cs typeface="微软雅黑" pitchFamily="34" charset="-120"/>
              </a:rPr>
              <a:t>，其中一段路</a:t>
            </a:r>
          </a:p>
          <a:p>
            <a:pPr latinLnBrk="1">
              <a:lnSpc>
                <a:spcPts val="3100"/>
              </a:lnSpc>
            </a:pPr>
            <a:r>
              <a:rPr lang="en-US" altLang="zh-CN" b="0" i="0">
                <a:solidFill>
                  <a:srgbClr val="000000"/>
                </a:solidFill>
                <a:latin typeface="微软雅黑" pitchFamily="34" charset="0"/>
                <a:ea typeface="微软雅黑" pitchFamily="34" charset="-122"/>
                <a:cs typeface="微软雅黑" pitchFamily="34" charset="-120"/>
              </a:rPr>
              <a:t>面的水平观察视图如图所示</a:t>
            </a:r>
            <a:r>
              <a:rPr lang="en-US" altLang="zh-CN" b="0" i="0" dirty="0">
                <a:solidFill>
                  <a:srgbClr val="000000"/>
                </a:solidFill>
                <a:latin typeface="微软雅黑" pitchFamily="34" charset="0"/>
                <a:ea typeface="微软雅黑" pitchFamily="34" charset="-122"/>
                <a:cs typeface="微软雅黑" pitchFamily="34" charset="-120"/>
              </a:rPr>
              <a:t>，图中虚线是水平线，</a:t>
            </a:r>
            <a:r>
              <a:rPr lang="en-US" altLang="zh-CN" b="0" i="0">
                <a:solidFill>
                  <a:srgbClr val="000000"/>
                </a:solidFill>
                <a:latin typeface="微软雅黑" pitchFamily="34" charset="0"/>
                <a:ea typeface="微软雅黑" pitchFamily="34" charset="-122"/>
                <a:cs typeface="微软雅黑" pitchFamily="34" charset="-120"/>
              </a:rPr>
              <a:t>下列说法正确的是(</a:t>
            </a:r>
            <a:r>
              <a:rPr lang="en-US" altLang="zh-CN" b="0" i="0">
                <a:solidFill>
                  <a:srgbClr val="000000"/>
                </a:solidFill>
                <a:latin typeface="SimSun" pitchFamily="34" charset="0"/>
                <a:ea typeface="SimSun" pitchFamily="34" charset="-122"/>
                <a:cs typeface="SimSun" pitchFamily="34" charset="-120"/>
              </a:rPr>
              <a:t> </a:t>
            </a:r>
            <a:r>
              <a:rPr lang="en-US" altLang="zh-CN" b="1" i="0">
                <a:solidFill>
                  <a:srgbClr val="000000"/>
                </a:solidFill>
                <a:latin typeface="SimSun" pitchFamily="34" charset="0"/>
                <a:ea typeface="SimSun" pitchFamily="34" charset="-122"/>
                <a:cs typeface="SimSun" pitchFamily="34" charset="-120"/>
              </a:rPr>
              <a:t>      </a:t>
            </a:r>
            <a:r>
              <a:rPr lang="en-US" altLang="zh-CN" b="0" i="0">
                <a:solidFill>
                  <a:srgbClr val="000000"/>
                </a:solidFill>
                <a:latin typeface="微软雅黑" pitchFamily="34" charset="0"/>
                <a:ea typeface="微软雅黑" pitchFamily="34" charset="-122"/>
                <a:cs typeface="微软雅黑" pitchFamily="34" charset="-120"/>
              </a:rPr>
              <a:t>)</a:t>
            </a:r>
            <a:endParaRPr lang="en-US" altLang="zh-CN" dirty="0"/>
          </a:p>
        </p:txBody>
      </p:sp>
      <p:sp>
        <p:nvSpPr>
          <p:cNvPr id="3" name="QC_5_AN.29_1#10b439366.bracket?vop=1&amp;pid=0aa038661&amp;color=0,0,0&amp;vpa=6&amp;vtp=1&amp;bbb=1"/>
          <p:cNvSpPr/>
          <p:nvPr/>
        </p:nvSpPr>
        <p:spPr>
          <a:xfrm>
            <a:off x="7898860" y="2336865"/>
            <a:ext cx="496888" cy="353822"/>
          </a:xfrm>
          <a:prstGeom prst="rect">
            <a:avLst/>
          </a:prstGeom>
          <a:noFill/>
          <a:ln/>
        </p:spPr>
        <p:txBody>
          <a:bodyPr wrap="none" lIns="0" tIns="0" rIns="0" bIns="0" rtlCol="0" anchor="t"/>
          <a:lstStyle/>
          <a:p>
            <a:pPr algn="ctr" latinLnBrk="1">
              <a:lnSpc>
                <a:spcPts val="3100"/>
              </a:lnSpc>
            </a:pPr>
            <a:r>
              <a:rPr lang="en-US" altLang="zh-CN" b="1" i="0" dirty="0">
                <a:solidFill>
                  <a:srgbClr val="FF0000"/>
                </a:solidFill>
                <a:latin typeface="Arial (正文)" pitchFamily="34" charset="0"/>
                <a:ea typeface="微软雅黑" pitchFamily="34" charset="-122"/>
                <a:cs typeface="Arial (正文)" pitchFamily="34" charset="-120"/>
              </a:rPr>
              <a:t>AD</a:t>
            </a:r>
            <a:endParaRPr lang="en-US" altLang="zh-CN" dirty="0"/>
          </a:p>
        </p:txBody>
      </p:sp>
      <p:pic>
        <p:nvPicPr>
          <p:cNvPr id="4" name="QC_5_BD.28_2#10b439366?htil=5&amp;vop=1&amp;pid=0aa038661&amp;color=0,0,0&amp;tib=255,255,255&amp;vtp=1&amp;hs=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8187334" y="2834832"/>
            <a:ext cx="1911096" cy="512064"/>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5" name="QC_5_BD.28_3#10b439366.choices?htil=5&amp;vop=1&amp;pid=0aa038661&amp;color=0,0,0&amp;vtp=1&amp;bbb=1&amp;hs=1"/>
              <p:cNvSpPr/>
              <p:nvPr/>
            </p:nvSpPr>
            <p:spPr>
              <a:xfrm>
                <a:off x="832104" y="2707832"/>
                <a:ext cx="8494776" cy="1608455"/>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A.</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若汽车速率不变，经过图中</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𝐴</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处最容易超压报警</a:t>
                </a:r>
                <a:endParaRPr lang="en-US" altLang="zh-CN" sz="1800" dirty="0"/>
              </a:p>
              <a:p>
                <a:pPr latinLnBrk="1">
                  <a:lnSpc>
                    <a:spcPts val="3300"/>
                  </a:lnSpc>
                </a:pPr>
                <a:r>
                  <a:rPr lang="en-US" altLang="zh-CN" b="0" i="0">
                    <a:solidFill>
                      <a:srgbClr val="000000"/>
                    </a:solidFill>
                    <a:latin typeface="微软雅黑" pitchFamily="34" charset="0"/>
                    <a:ea typeface="微软雅黑" pitchFamily="34" charset="-122"/>
                    <a:cs typeface="微软雅黑" pitchFamily="34" charset="-120"/>
                  </a:rPr>
                  <a:t>B</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若汽车速率不变，经过图中</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𝐵</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处最容易超压报警</a:t>
                </a:r>
                <a:endParaRPr lang="en-US" altLang="zh-CN" sz="1800" dirty="0"/>
              </a:p>
              <a:p>
                <a:pPr latinLnBrk="1">
                  <a:lnSpc>
                    <a:spcPts val="3300"/>
                  </a:lnSpc>
                </a:pPr>
                <a:r>
                  <a:rPr lang="en-US" altLang="zh-CN" b="0" i="0">
                    <a:solidFill>
                      <a:srgbClr val="000000"/>
                    </a:solidFill>
                    <a:latin typeface="微软雅黑" pitchFamily="34" charset="0"/>
                    <a:ea typeface="微软雅黑" pitchFamily="34" charset="-122"/>
                    <a:cs typeface="微软雅黑" pitchFamily="34" charset="-120"/>
                  </a:rPr>
                  <a:t>C</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若要尽量使胎压报警器不会超压报警，应增大汽车的速度</a:t>
                </a:r>
                <a:endParaRPr lang="en-US" altLang="zh-CN" sz="1800" dirty="0"/>
              </a:p>
              <a:p>
                <a:pPr latinLnBrk="1">
                  <a:lnSpc>
                    <a:spcPts val="3100"/>
                  </a:lnSpc>
                </a:pPr>
                <a:r>
                  <a:rPr lang="en-US" altLang="zh-CN" b="0" i="0">
                    <a:solidFill>
                      <a:srgbClr val="000000"/>
                    </a:solidFill>
                    <a:latin typeface="微软雅黑" pitchFamily="34" charset="0"/>
                    <a:ea typeface="微软雅黑" pitchFamily="34" charset="-122"/>
                    <a:cs typeface="微软雅黑" pitchFamily="34" charset="-120"/>
                  </a:rPr>
                  <a:t>D</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若要尽量使胎压报警器不会超压报警，应减小汽车的速度</a:t>
                </a:r>
                <a:endParaRPr lang="en-US" altLang="zh-CN" sz="1800" dirty="0"/>
              </a:p>
            </p:txBody>
          </p:sp>
        </mc:Choice>
        <mc:Fallback>
          <p:sp>
            <p:nvSpPr>
              <p:cNvPr id="5" name="QC_5_BD.28_3#10b439366.choices?htil=5&amp;vop=1&amp;pid=0aa038661&amp;color=0,0,0&amp;vtp=1&amp;bbb=1&amp;hs=1"/>
              <p:cNvSpPr>
                <a:spLocks noRot="1" noChangeAspect="1" noMove="1" noResize="1" noEditPoints="1" noAdjustHandles="1" noChangeArrowheads="1" noChangeShapeType="1" noTextEdit="1"/>
              </p:cNvSpPr>
              <p:nvPr/>
            </p:nvSpPr>
            <p:spPr>
              <a:xfrm>
                <a:off x="832104" y="2707832"/>
                <a:ext cx="8494776" cy="1608455"/>
              </a:xfrm>
              <a:prstGeom prst="rect">
                <a:avLst/>
              </a:prstGeom>
              <a:blipFill>
                <a:blip r:embed="rId4"/>
                <a:stretch>
                  <a:fillRect l="-1723" b="-9091"/>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6" name="QC_5_AS.30_1#10b439366?vop=1&amp;pid=0aa038661&amp;color=0,0,0&amp;vtp=1&amp;bbb=1&amp;hb=1&amp;hs=1"/>
              <p:cNvSpPr/>
              <p:nvPr/>
            </p:nvSpPr>
            <p:spPr>
              <a:xfrm>
                <a:off x="832104" y="4308032"/>
                <a:ext cx="10533888" cy="1662430"/>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【解析】在</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𝐴</m:t>
                    </m:r>
                  </m:oMath>
                </a14:m>
                <a:r>
                  <a:rPr lang="en-US" altLang="zh-CN" sz="1800" b="0" i="0" dirty="0">
                    <a:solidFill>
                      <a:srgbClr val="000000"/>
                    </a:solidFill>
                    <a:latin typeface="微软雅黑" pitchFamily="34" charset="0"/>
                    <a:ea typeface="微软雅黑" pitchFamily="34" charset="-122"/>
                    <a:cs typeface="微软雅黑" pitchFamily="34" charset="-120"/>
                  </a:rPr>
                  <a:t>点和</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𝐵</m:t>
                    </m:r>
                  </m:oMath>
                </a14:m>
                <a:r>
                  <a:rPr lang="en-US" altLang="zh-CN" sz="1800" b="0" i="0" dirty="0">
                    <a:solidFill>
                      <a:srgbClr val="000000"/>
                    </a:solidFill>
                    <a:latin typeface="微软雅黑" pitchFamily="34" charset="0"/>
                    <a:ea typeface="微软雅黑" pitchFamily="34" charset="-122"/>
                    <a:cs typeface="微软雅黑" pitchFamily="34" charset="-120"/>
                  </a:rPr>
                  <a:t>点，汽车的向心加速度方向分别为向上和向下，所以在</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𝐴</m:t>
                    </m:r>
                  </m:oMath>
                </a14:m>
                <a:r>
                  <a:rPr lang="en-US" altLang="zh-CN" sz="1800" b="0" i="0" dirty="0">
                    <a:solidFill>
                      <a:srgbClr val="000000"/>
                    </a:solidFill>
                    <a:latin typeface="微软雅黑" pitchFamily="34" charset="0"/>
                    <a:ea typeface="微软雅黑" pitchFamily="34" charset="-122"/>
                    <a:cs typeface="微软雅黑" pitchFamily="34" charset="-120"/>
                  </a:rPr>
                  <a:t>点和</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𝐵</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点汽车分别处于超重状</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态和失重状态</a:t>
                </a:r>
                <a:r>
                  <a:rPr lang="en-US" altLang="zh-CN" sz="1800" b="0" i="0" dirty="0">
                    <a:solidFill>
                      <a:srgbClr val="000000"/>
                    </a:solidFill>
                    <a:latin typeface="微软雅黑" pitchFamily="34" charset="0"/>
                    <a:ea typeface="微软雅黑" pitchFamily="34" charset="-122"/>
                    <a:cs typeface="微软雅黑" pitchFamily="34" charset="-120"/>
                  </a:rPr>
                  <a:t>，所以若汽车速率不变，经过图中</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𝐴</m:t>
                    </m:r>
                  </m:oMath>
                </a14:m>
                <a:r>
                  <a:rPr lang="en-US" altLang="zh-CN" sz="1800" b="0" i="0" dirty="0">
                    <a:solidFill>
                      <a:srgbClr val="000000"/>
                    </a:solidFill>
                    <a:latin typeface="微软雅黑" pitchFamily="34" charset="0"/>
                    <a:ea typeface="微软雅黑" pitchFamily="34" charset="-122"/>
                    <a:cs typeface="微软雅黑" pitchFamily="34" charset="-120"/>
                  </a:rPr>
                  <a:t>处最容易超压报警，故A正确，B错误；在</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𝐴</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点</a:t>
                </a:r>
                <a:r>
                  <a:rPr lang="en-US" altLang="zh-CN" sz="1800" b="0" i="0">
                    <a:solidFill>
                      <a:srgbClr val="000000"/>
                    </a:solidFill>
                    <a:latin typeface="微软雅黑" pitchFamily="34" charset="0"/>
                    <a:ea typeface="微软雅黑" pitchFamily="34" charset="-122"/>
                    <a:cs typeface="微软雅黑" pitchFamily="34" charset="-120"/>
                  </a:rPr>
                  <a:t>，根据牛</a:t>
                </a:r>
              </a:p>
              <a:p>
                <a:pPr latinLnBrk="1">
                  <a:lnSpc>
                    <a:spcPts val="3700"/>
                  </a:lnSpc>
                </a:pPr>
                <a:r>
                  <a:rPr lang="en-US" altLang="zh-CN" sz="1800" b="0" i="0">
                    <a:solidFill>
                      <a:srgbClr val="000000"/>
                    </a:solidFill>
                    <a:latin typeface="微软雅黑" pitchFamily="34" charset="0"/>
                    <a:ea typeface="微软雅黑" pitchFamily="34" charset="-122"/>
                    <a:cs typeface="微软雅黑" pitchFamily="34" charset="-120"/>
                  </a:rPr>
                  <a:t>顿第二定律有</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𝐹</m:t>
                        </m:r>
                      </m:e>
                      <m:sub>
                        <m:r>
                          <m:rPr>
                            <m:sty m:val="p"/>
                          </m:rPr>
                          <a:rPr lang="en-US" altLang="zh-CN" sz="1800" b="0" i="0">
                            <a:solidFill>
                              <a:srgbClr val="000000"/>
                            </a:solidFill>
                            <a:latin typeface="Cambria Math" pitchFamily="34" charset="0"/>
                            <a:ea typeface="Cambria Math" pitchFamily="34" charset="-122"/>
                            <a:cs typeface="Cambria Math" pitchFamily="34" charset="-120"/>
                          </a:rPr>
                          <m:t>N</m:t>
                        </m:r>
                      </m:sub>
                    </m:sSub>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𝑚𝑔</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𝑚</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𝑣</m:t>
                            </m:r>
                          </m:e>
                          <m:sup>
                            <m:r>
                              <a:rPr lang="en-US" altLang="zh-CN" sz="1800" b="0" i="0">
                                <a:solidFill>
                                  <a:srgbClr val="000000"/>
                                </a:solidFill>
                                <a:latin typeface="Cambria Math" pitchFamily="34" charset="0"/>
                                <a:ea typeface="Cambria Math" pitchFamily="34" charset="-122"/>
                                <a:cs typeface="Cambria Math" pitchFamily="34" charset="-120"/>
                              </a:rPr>
                              <m:t>2</m:t>
                            </m:r>
                          </m:sup>
                        </m:sSup>
                      </m:num>
                      <m:den>
                        <m:r>
                          <a:rPr lang="en-US" altLang="zh-CN" sz="1800" b="0" i="0">
                            <a:solidFill>
                              <a:srgbClr val="000000"/>
                            </a:solidFill>
                            <a:latin typeface="Cambria Math" pitchFamily="34" charset="0"/>
                            <a:ea typeface="Cambria Math" pitchFamily="34" charset="-122"/>
                            <a:cs typeface="Cambria Math" pitchFamily="34" charset="-120"/>
                          </a:rPr>
                          <m:t>𝑟</m:t>
                        </m:r>
                      </m:den>
                    </m:f>
                  </m:oMath>
                </a14:m>
                <a:r>
                  <a:rPr lang="en-US" altLang="zh-CN" sz="1800" b="0" i="0" dirty="0">
                    <a:solidFill>
                      <a:srgbClr val="000000"/>
                    </a:solidFill>
                    <a:latin typeface="微软雅黑" pitchFamily="34" charset="0"/>
                    <a:ea typeface="微软雅黑" pitchFamily="34" charset="-122"/>
                    <a:cs typeface="微软雅黑" pitchFamily="34" charset="-120"/>
                  </a:rPr>
                  <a:t>，得</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𝐹</m:t>
                        </m:r>
                      </m:e>
                      <m:sub>
                        <m:r>
                          <m:rPr>
                            <m:sty m:val="p"/>
                          </m:rPr>
                          <a:rPr lang="en-US" altLang="zh-CN" sz="1800" b="0" i="0">
                            <a:solidFill>
                              <a:srgbClr val="000000"/>
                            </a:solidFill>
                            <a:latin typeface="Cambria Math" pitchFamily="34" charset="0"/>
                            <a:ea typeface="Cambria Math" pitchFamily="34" charset="-122"/>
                            <a:cs typeface="Cambria Math" pitchFamily="34" charset="-120"/>
                          </a:rPr>
                          <m:t>N</m:t>
                        </m:r>
                      </m:sub>
                    </m:sSub>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𝑚</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𝑣</m:t>
                            </m:r>
                          </m:e>
                          <m:sup>
                            <m:r>
                              <a:rPr lang="en-US" altLang="zh-CN" sz="1800" b="0" i="0">
                                <a:solidFill>
                                  <a:srgbClr val="000000"/>
                                </a:solidFill>
                                <a:latin typeface="Cambria Math" pitchFamily="34" charset="0"/>
                                <a:ea typeface="Cambria Math" pitchFamily="34" charset="-122"/>
                                <a:cs typeface="Cambria Math" pitchFamily="34" charset="-120"/>
                              </a:rPr>
                              <m:t>2</m:t>
                            </m:r>
                          </m:sup>
                        </m:sSup>
                      </m:num>
                      <m:den>
                        <m:r>
                          <a:rPr lang="en-US" altLang="zh-CN" sz="1800" b="0" i="0">
                            <a:solidFill>
                              <a:srgbClr val="000000"/>
                            </a:solidFill>
                            <a:latin typeface="Cambria Math" pitchFamily="34" charset="0"/>
                            <a:ea typeface="Cambria Math" pitchFamily="34" charset="-122"/>
                            <a:cs typeface="Cambria Math" pitchFamily="34" charset="-120"/>
                          </a:rPr>
                          <m:t>𝑟</m:t>
                        </m:r>
                      </m:den>
                    </m:f>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𝑚𝑔</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，可知若要尽量使胎压报警器不会超压报警</a:t>
                </a:r>
                <a:r>
                  <a:rPr lang="en-US" altLang="zh-CN" sz="1800" b="0" i="0">
                    <a:solidFill>
                      <a:srgbClr val="000000"/>
                    </a:solidFill>
                    <a:latin typeface="微软雅黑" pitchFamily="34" charset="0"/>
                    <a:ea typeface="微软雅黑" pitchFamily="34" charset="-122"/>
                    <a:cs typeface="微软雅黑" pitchFamily="34" charset="-120"/>
                  </a:rPr>
                  <a:t>，应减小汽</a:t>
                </a:r>
              </a:p>
              <a:p>
                <a:pPr latinLnBrk="1">
                  <a:lnSpc>
                    <a:spcPts val="3100"/>
                  </a:lnSpc>
                </a:pPr>
                <a:r>
                  <a:rPr lang="en-US" altLang="zh-CN" b="0" i="0">
                    <a:solidFill>
                      <a:srgbClr val="000000"/>
                    </a:solidFill>
                    <a:latin typeface="微软雅黑" pitchFamily="34" charset="0"/>
                    <a:ea typeface="微软雅黑" pitchFamily="34" charset="-122"/>
                    <a:cs typeface="微软雅黑" pitchFamily="34" charset="-120"/>
                  </a:rPr>
                  <a:t>车的速度</a:t>
                </a:r>
                <a:r>
                  <a:rPr lang="en-US" altLang="zh-CN" b="0" i="0" dirty="0">
                    <a:solidFill>
                      <a:srgbClr val="000000"/>
                    </a:solidFill>
                    <a:latin typeface="微软雅黑" pitchFamily="34" charset="0"/>
                    <a:ea typeface="微软雅黑" pitchFamily="34" charset="-122"/>
                    <a:cs typeface="微软雅黑" pitchFamily="34" charset="-120"/>
                  </a:rPr>
                  <a:t>，故D正确，C错误.</a:t>
                </a:r>
                <a:endParaRPr lang="en-US" altLang="zh-CN" dirty="0"/>
              </a:p>
            </p:txBody>
          </p:sp>
        </mc:Choice>
        <mc:Fallback>
          <p:sp>
            <p:nvSpPr>
              <p:cNvPr id="6" name="QC_5_AS.30_1#10b439366?vop=1&amp;pid=0aa038661&amp;color=0,0,0&amp;vtp=1&amp;bbb=1&amp;hb=1&amp;hs=1"/>
              <p:cNvSpPr>
                <a:spLocks noRot="1" noChangeAspect="1" noMove="1" noResize="1" noEditPoints="1" noAdjustHandles="1" noChangeArrowheads="1" noChangeShapeType="1" noTextEdit="1"/>
              </p:cNvSpPr>
              <p:nvPr/>
            </p:nvSpPr>
            <p:spPr>
              <a:xfrm>
                <a:off x="832104" y="4308032"/>
                <a:ext cx="10533888" cy="1662430"/>
              </a:xfrm>
              <a:prstGeom prst="rect">
                <a:avLst/>
              </a:prstGeom>
              <a:blipFill>
                <a:blip r:embed="rId5"/>
                <a:stretch>
                  <a:fillRect l="-1389" r="-926" b="-8456"/>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6">
                                            <p:bg/>
                                          </p:spTgt>
                                        </p:tgtEl>
                                        <p:attrNameLst>
                                          <p:attrName>style.visibility</p:attrName>
                                        </p:attrNameLst>
                                      </p:cBhvr>
                                      <p:to>
                                        <p:strVal val="visible"/>
                                      </p:to>
                                    </p:set>
                                    <p:anim calcmode="lin" valueType="num">
                                      <p:cBhvr additive="base">
                                        <p:cTn id="17" dur="500" fill="hold"/>
                                        <p:tgtEl>
                                          <p:spTgt spid="6">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6">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6">
                                            <p:txEl>
                                              <p:pRg st="0" end="0"/>
                                            </p:txEl>
                                          </p:spTgt>
                                        </p:tgtEl>
                                        <p:attrNameLst>
                                          <p:attrName>style.visibility</p:attrName>
                                        </p:attrNameLst>
                                      </p:cBhvr>
                                      <p:to>
                                        <p:strVal val="visible"/>
                                      </p:to>
                                    </p:set>
                                    <p:anim calcmode="lin" valueType="num">
                                      <p:cBhvr additive="base">
                                        <p:cTn id="21"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6">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6">
                                            <p:txEl>
                                              <p:pRg st="1" end="1"/>
                                            </p:txEl>
                                          </p:spTgt>
                                        </p:tgtEl>
                                        <p:attrNameLst>
                                          <p:attrName>style.visibility</p:attrName>
                                        </p:attrNameLst>
                                      </p:cBhvr>
                                      <p:to>
                                        <p:strVal val="visible"/>
                                      </p:to>
                                    </p:set>
                                    <p:anim calcmode="lin" valueType="num">
                                      <p:cBhvr additive="base">
                                        <p:cTn id="25"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6">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6">
                                            <p:txEl>
                                              <p:pRg st="2" end="2"/>
                                            </p:txEl>
                                          </p:spTgt>
                                        </p:tgtEl>
                                        <p:attrNameLst>
                                          <p:attrName>style.visibility</p:attrName>
                                        </p:attrNameLst>
                                      </p:cBhvr>
                                      <p:to>
                                        <p:strVal val="visible"/>
                                      </p:to>
                                    </p:set>
                                    <p:anim calcmode="lin" valueType="num">
                                      <p:cBhvr additive="base">
                                        <p:cTn id="29"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6">
                                            <p:txEl>
                                              <p:pRg st="2" end="2"/>
                                            </p:txEl>
                                          </p:spTgt>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6">
                                            <p:txEl>
                                              <p:pRg st="3" end="3"/>
                                            </p:txEl>
                                          </p:spTgt>
                                        </p:tgtEl>
                                        <p:attrNameLst>
                                          <p:attrName>style.visibility</p:attrName>
                                        </p:attrNameLst>
                                      </p:cBhvr>
                                      <p:to>
                                        <p:strVal val="visible"/>
                                      </p:to>
                                    </p:set>
                                    <p:anim calcmode="lin" valueType="num">
                                      <p:cBhvr additive="base">
                                        <p:cTn id="33" dur="500" fill="hold"/>
                                        <p:tgtEl>
                                          <p:spTgt spid="6">
                                            <p:txEl>
                                              <p:pRg st="3" end="3"/>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6">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6" grpId="0" build="p" animBg="1"/>
    </p:bldLst>
  </p:timing>
</p:sld>
</file>

<file path=ppt/slides/slide14.xml><?xml version="1.0" encoding="utf-8"?>
<p:sld xmlns:a="http://schemas.openxmlformats.org/drawingml/2006/main" xmlns:r="http://schemas.openxmlformats.org/officeDocument/2006/relationships" xmlns:p="http://schemas.openxmlformats.org/presentationml/2006/main">
  <p:cSld name="Slide 13&amp;si=13">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5_BD.31_1#d97bc58ba?vop=1&amp;pid=0aa038661&amp;color=0,0,0&amp;vtp=1&amp;bt=1&amp;bbb=1&amp;hb=1"/>
              <p:cNvSpPr/>
              <p:nvPr/>
            </p:nvSpPr>
            <p:spPr>
              <a:xfrm>
                <a:off x="832104" y="1512000"/>
                <a:ext cx="10533888" cy="772859"/>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8.</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如图所示是一座半径为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40</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m</m:t>
                    </m:r>
                  </m:oMath>
                </a14:m>
                <a:r>
                  <a:rPr lang="en-US" altLang="zh-CN" sz="1800" b="0" i="0" dirty="0">
                    <a:solidFill>
                      <a:srgbClr val="000000"/>
                    </a:solidFill>
                    <a:latin typeface="微软雅黑" pitchFamily="34" charset="0"/>
                    <a:ea typeface="微软雅黑" pitchFamily="34" charset="-122"/>
                    <a:cs typeface="微软雅黑" pitchFamily="34" charset="-120"/>
                  </a:rPr>
                  <a:t>的拱形桥.一质量为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1.0×</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10</m:t>
                        </m:r>
                      </m:e>
                      <m:sup>
                        <m:r>
                          <a:rPr lang="en-US" altLang="zh-CN" sz="1800" b="0" i="0">
                            <a:solidFill>
                              <a:srgbClr val="000000"/>
                            </a:solidFill>
                            <a:latin typeface="Cambria Math" pitchFamily="34" charset="0"/>
                            <a:ea typeface="Cambria Math" pitchFamily="34" charset="-122"/>
                            <a:cs typeface="Cambria Math" pitchFamily="34" charset="-120"/>
                          </a:rPr>
                          <m:t>3</m:t>
                        </m:r>
                      </m:sup>
                    </m:sSup>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kg</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的汽车行驶到拱形桥的顶端时</a:t>
                </a:r>
                <a:r>
                  <a:rPr lang="en-US" altLang="zh-CN" sz="1800" b="0" i="0">
                    <a:solidFill>
                      <a:srgbClr val="000000"/>
                    </a:solidFill>
                    <a:latin typeface="微软雅黑" pitchFamily="34" charset="0"/>
                    <a:ea typeface="微软雅黑" pitchFamily="34" charset="-122"/>
                    <a:cs typeface="微软雅黑" pitchFamily="34" charset="-120"/>
                  </a:rPr>
                  <a:t>，运动速度大</a:t>
                </a:r>
              </a:p>
              <a:p>
                <a:pPr latinLnBrk="1">
                  <a:lnSpc>
                    <a:spcPts val="3100"/>
                  </a:lnSpc>
                </a:pPr>
                <a:r>
                  <a:rPr lang="en-US" altLang="zh-CN" b="0" i="0">
                    <a:solidFill>
                      <a:srgbClr val="000000"/>
                    </a:solidFill>
                    <a:latin typeface="微软雅黑" pitchFamily="34" charset="0"/>
                    <a:ea typeface="微软雅黑" pitchFamily="34" charset="-122"/>
                    <a:cs typeface="微软雅黑" pitchFamily="34" charset="-120"/>
                  </a:rPr>
                  <a:t>小为</a:t>
                </a: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10</m:t>
                    </m:r>
                    <m:r>
                      <m:rPr>
                        <m:nor/>
                      </m:rPr>
                      <a:rPr lang="en-US" altLang="zh-CN" b="0" i="0">
                        <a:solidFill>
                          <a:srgbClr val="000000"/>
                        </a:solidFill>
                        <a:latin typeface="Cambria Math" pitchFamily="34" charset="0"/>
                        <a:ea typeface="Cambria Math" pitchFamily="34" charset="-122"/>
                        <a:cs typeface="Cambria Math" pitchFamily="34" charset="-120"/>
                      </a:rPr>
                      <m:t> </m:t>
                    </m:r>
                    <m:r>
                      <m:rPr>
                        <m:sty m:val="p"/>
                      </m:rPr>
                      <a:rPr lang="en-US" altLang="zh-CN" b="0" i="0">
                        <a:solidFill>
                          <a:srgbClr val="000000"/>
                        </a:solidFill>
                        <a:latin typeface="Cambria Math" pitchFamily="34" charset="0"/>
                        <a:ea typeface="Cambria Math" pitchFamily="34" charset="-122"/>
                        <a:cs typeface="Cambria Math" pitchFamily="34" charset="-120"/>
                      </a:rPr>
                      <m:t>m</m:t>
                    </m:r>
                    <m:r>
                      <a:rPr lang="en-US" altLang="zh-CN" b="0" i="0">
                        <a:solidFill>
                          <a:srgbClr val="000000"/>
                        </a:solidFill>
                        <a:latin typeface="Cambria Math" pitchFamily="34" charset="0"/>
                        <a:ea typeface="Cambria Math" pitchFamily="34" charset="-122"/>
                        <a:cs typeface="Cambria Math" pitchFamily="34" charset="-120"/>
                      </a:rPr>
                      <m:t>/</m:t>
                    </m:r>
                    <m:r>
                      <m:rPr>
                        <m:sty m:val="p"/>
                      </m:rPr>
                      <a:rPr lang="en-US" altLang="zh-CN" b="0" i="0">
                        <a:solidFill>
                          <a:srgbClr val="000000"/>
                        </a:solidFill>
                        <a:latin typeface="Cambria Math" pitchFamily="34" charset="0"/>
                        <a:ea typeface="Cambria Math" pitchFamily="34" charset="-122"/>
                        <a:cs typeface="Cambria Math" pitchFamily="34" charset="-120"/>
                      </a:rPr>
                      <m:t>s</m:t>
                    </m:r>
                  </m:oMath>
                </a14:m>
                <a:r>
                  <a:rPr lang="en-US" altLang="zh-CN" b="0" i="0" dirty="0">
                    <a:solidFill>
                      <a:srgbClr val="000000"/>
                    </a:solidFill>
                    <a:latin typeface="微软雅黑" pitchFamily="34" charset="0"/>
                    <a:ea typeface="微软雅黑" pitchFamily="34" charset="-122"/>
                    <a:cs typeface="微软雅黑" pitchFamily="34" charset="-120"/>
                  </a:rPr>
                  <a:t>.重力加速度</a:t>
                </a: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𝑔</m:t>
                    </m:r>
                    <m:r>
                      <a:rPr lang="en-US" altLang="zh-CN" b="0" i="0">
                        <a:solidFill>
                          <a:srgbClr val="000000"/>
                        </a:solidFill>
                        <a:latin typeface="Cambria Math" pitchFamily="34" charset="0"/>
                        <a:ea typeface="Cambria Math" pitchFamily="34" charset="-122"/>
                        <a:cs typeface="Cambria Math" pitchFamily="34" charset="-120"/>
                      </a:rPr>
                      <m:t>=10</m:t>
                    </m:r>
                    <m:r>
                      <m:rPr>
                        <m:nor/>
                      </m:rPr>
                      <a:rPr lang="en-US" altLang="zh-CN" b="0" i="0">
                        <a:solidFill>
                          <a:srgbClr val="000000"/>
                        </a:solidFill>
                        <a:latin typeface="Cambria Math" pitchFamily="34" charset="0"/>
                        <a:ea typeface="Cambria Math" pitchFamily="34" charset="-122"/>
                        <a:cs typeface="Cambria Math" pitchFamily="34" charset="-120"/>
                      </a:rPr>
                      <m:t> </m:t>
                    </m:r>
                    <m:r>
                      <m:rPr>
                        <m:sty m:val="p"/>
                      </m:rPr>
                      <a:rPr lang="en-US" altLang="zh-CN" b="0" i="0">
                        <a:solidFill>
                          <a:srgbClr val="000000"/>
                        </a:solidFill>
                        <a:latin typeface="Cambria Math" pitchFamily="34" charset="0"/>
                        <a:ea typeface="Cambria Math" pitchFamily="34" charset="-122"/>
                        <a:cs typeface="Cambria Math" pitchFamily="34" charset="-120"/>
                      </a:rPr>
                      <m:t>m</m:t>
                    </m:r>
                    <m:r>
                      <a:rPr lang="en-US" altLang="zh-CN" b="0" i="0">
                        <a:solidFill>
                          <a:srgbClr val="000000"/>
                        </a:solidFill>
                        <a:latin typeface="Cambria Math" pitchFamily="34" charset="0"/>
                        <a:ea typeface="Cambria Math" pitchFamily="34" charset="-122"/>
                        <a:cs typeface="Cambria Math" pitchFamily="34" charset="-120"/>
                      </a:rPr>
                      <m:t>/</m:t>
                    </m:r>
                    <m:sSup>
                      <m:sSup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b="0" i="0">
                            <a:solidFill>
                              <a:srgbClr val="000000"/>
                            </a:solidFill>
                            <a:latin typeface="Cambria Math" pitchFamily="34" charset="0"/>
                            <a:ea typeface="Cambria Math" pitchFamily="34" charset="-122"/>
                            <a:cs typeface="Cambria Math" pitchFamily="34" charset="-120"/>
                          </a:rPr>
                          <m:t>s</m:t>
                        </m:r>
                      </m:e>
                      <m:sup>
                        <m:r>
                          <a:rPr lang="en-US" altLang="zh-CN" b="0" i="0">
                            <a:solidFill>
                              <a:srgbClr val="000000"/>
                            </a:solidFill>
                            <a:latin typeface="Cambria Math" pitchFamily="34" charset="0"/>
                            <a:ea typeface="Cambria Math" pitchFamily="34" charset="-122"/>
                            <a:cs typeface="Cambria Math" pitchFamily="34" charset="-120"/>
                          </a:rPr>
                          <m:t>2</m:t>
                        </m:r>
                      </m:sup>
                    </m:sSup>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dirty="0">
                    <a:solidFill>
                      <a:srgbClr val="000000"/>
                    </a:solidFill>
                    <a:latin typeface="微软雅黑" pitchFamily="34" charset="0"/>
                    <a:ea typeface="微软雅黑" pitchFamily="34" charset="-122"/>
                    <a:cs typeface="微软雅黑" pitchFamily="34" charset="-120"/>
                  </a:rPr>
                  <a:t>.</a:t>
                </a:r>
                <a:endParaRPr lang="en-US" altLang="zh-CN" dirty="0"/>
              </a:p>
            </p:txBody>
          </p:sp>
        </mc:Choice>
        <mc:Fallback>
          <p:sp>
            <p:nvSpPr>
              <p:cNvPr id="2" name="QO_5_BD.31_1#d97bc58ba?vop=1&amp;pid=0aa038661&amp;color=0,0,0&amp;vtp=1&amp;bt=1&amp;bbb=1&amp;hb=1"/>
              <p:cNvSpPr>
                <a:spLocks noRot="1" noChangeAspect="1" noMove="1" noResize="1" noEditPoints="1" noAdjustHandles="1" noChangeArrowheads="1" noChangeShapeType="1" noTextEdit="1"/>
              </p:cNvSpPr>
              <p:nvPr/>
            </p:nvSpPr>
            <p:spPr>
              <a:xfrm>
                <a:off x="832104" y="1512000"/>
                <a:ext cx="10533888" cy="772859"/>
              </a:xfrm>
              <a:prstGeom prst="rect">
                <a:avLst/>
              </a:prstGeom>
              <a:blipFill>
                <a:blip r:embed="rId3"/>
                <a:stretch>
                  <a:fillRect l="-1389" r="-1389" b="-18110"/>
                </a:stretch>
              </a:blipFill>
              <a:ln/>
            </p:spPr>
            <p:txBody>
              <a:bodyPr/>
              <a:lstStyle/>
              <a:p>
                <a:r>
                  <a:rPr lang="zh-CN" altLang="en-US">
                    <a:noFill/>
                  </a:rPr>
                  <a:t> </a:t>
                </a:r>
              </a:p>
            </p:txBody>
          </p:sp>
        </mc:Fallback>
      </mc:AlternateContent>
      <p:pic>
        <p:nvPicPr>
          <p:cNvPr id="3" name="QO_5_BD.31_2#d97bc58ba?vop=1&amp;pid=0aa038661&amp;color=0,0,0&amp;tib=255,255,255&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5038344" y="2422717"/>
            <a:ext cx="2103120" cy="768096"/>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4" name="QO_6_BD.32_1#3c3709a96?vop=1&amp;pid=d97bc58ba&amp;color=0,0,0&amp;vtp=1&amp;bbb=1"/>
          <p:cNvSpPr/>
          <p:nvPr/>
        </p:nvSpPr>
        <p:spPr>
          <a:xfrm>
            <a:off x="832104" y="3324417"/>
            <a:ext cx="10533888" cy="363855"/>
          </a:xfrm>
          <a:prstGeom prst="rect">
            <a:avLst/>
          </a:prstGeom>
          <a:noFill/>
          <a:ln/>
        </p:spPr>
        <p:txBody>
          <a:bodyPr wrap="none" lIns="0" tIns="0" rIns="0" bIns="0" rtlCol="0" anchor="t"/>
          <a:lstStyle/>
          <a:p>
            <a:pPr algn="l" latinLnBrk="1">
              <a:lnSpc>
                <a:spcPts val="3200"/>
              </a:lnSpc>
            </a:pPr>
            <a:r>
              <a:rPr lang="en-US" altLang="zh-CN" sz="1800" b="0" i="0" dirty="0">
                <a:solidFill>
                  <a:srgbClr val="000000"/>
                </a:solidFill>
                <a:latin typeface="微软雅黑" pitchFamily="34" charset="0"/>
                <a:ea typeface="微软雅黑" pitchFamily="34" charset="-122"/>
                <a:cs typeface="微软雅黑" pitchFamily="34" charset="-120"/>
              </a:rPr>
              <a:t>（1）求此时汽车运动的向心加速度大小.</a:t>
            </a:r>
            <a:endParaRPr lang="en-US" altLang="zh-CN" sz="1800" dirty="0"/>
          </a:p>
        </p:txBody>
      </p:sp>
      <mc:AlternateContent xmlns:mc="http://schemas.openxmlformats.org/markup-compatibility/2006">
        <mc:Choice xmlns:a14="http://schemas.microsoft.com/office/drawing/2010/main" Requires="a14">
          <p:sp>
            <p:nvSpPr>
              <p:cNvPr id="5" name="QO_6_AN.33_1#3c3709a96?vop=1&amp;pid=d97bc58ba&amp;color=0,0,0&amp;vtp=1&amp;bbb=1"/>
              <p:cNvSpPr/>
              <p:nvPr/>
            </p:nvSpPr>
            <p:spPr>
              <a:xfrm>
                <a:off x="832104" y="3730880"/>
                <a:ext cx="10533888" cy="355600"/>
              </a:xfrm>
              <a:prstGeom prst="rect">
                <a:avLst/>
              </a:prstGeom>
              <a:noFill/>
              <a:ln/>
            </p:spPr>
            <p:txBody>
              <a:bodyPr wrap="none" lIns="0" tIns="0" rIns="0" bIns="0" rtlCol="0" anchor="t"/>
              <a:lstStyle/>
              <a:p>
                <a:pPr algn="l" latinLnBrk="1">
                  <a:lnSpc>
                    <a:spcPts val="3200"/>
                  </a:lnSpc>
                </a:pPr>
                <a14:m>
                  <m:oMath xmlns:m="http://schemas.openxmlformats.org/officeDocument/2006/math">
                    <m:r>
                      <a:rPr lang="en-US" altLang="zh-CN" sz="1800" b="0" i="0">
                        <a:solidFill>
                          <a:srgbClr val="FF0000"/>
                        </a:solidFill>
                        <a:latin typeface="Cambria Math" pitchFamily="34" charset="0"/>
                        <a:ea typeface="Cambria Math" pitchFamily="34" charset="-122"/>
                        <a:cs typeface="Cambria Math" pitchFamily="34" charset="-120"/>
                      </a:rPr>
                      <m:t>2.5</m:t>
                    </m:r>
                    <m:r>
                      <m:rPr>
                        <m:nor/>
                      </m:rPr>
                      <a:rPr lang="en-US" altLang="zh-CN" sz="1800" b="0" i="0">
                        <a:solidFill>
                          <a:srgbClr val="FF0000"/>
                        </a:solidFill>
                        <a:latin typeface="Cambria Math" pitchFamily="34" charset="0"/>
                        <a:ea typeface="Cambria Math" pitchFamily="34" charset="-122"/>
                        <a:cs typeface="Cambria Math" pitchFamily="34" charset="-120"/>
                      </a:rPr>
                      <m:t> </m:t>
                    </m:r>
                    <m:r>
                      <m:rPr>
                        <m:sty m:val="p"/>
                      </m:rPr>
                      <a:rPr lang="en-US" altLang="zh-CN" sz="1800" b="0" i="0">
                        <a:solidFill>
                          <a:srgbClr val="FF0000"/>
                        </a:solidFill>
                        <a:latin typeface="Cambria Math" pitchFamily="34" charset="0"/>
                        <a:ea typeface="Cambria Math" pitchFamily="34" charset="-122"/>
                        <a:cs typeface="Cambria Math" pitchFamily="34" charset="-120"/>
                      </a:rPr>
                      <m:t>m</m:t>
                    </m:r>
                    <m:r>
                      <a:rPr lang="en-US" altLang="zh-CN" sz="1800" b="0" i="0">
                        <a:solidFill>
                          <a:srgbClr val="FF0000"/>
                        </a:solidFill>
                        <a:latin typeface="Cambria Math" pitchFamily="34" charset="0"/>
                        <a:ea typeface="Cambria Math" pitchFamily="34" charset="-122"/>
                        <a:cs typeface="Cambria Math" pitchFamily="34" charset="-120"/>
                      </a:rPr>
                      <m:t>/</m:t>
                    </m:r>
                    <m:sSup>
                      <m:sSup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sSupPr>
                      <m:e>
                        <m:r>
                          <m:rPr>
                            <m:sty m:val="p"/>
                          </m:rPr>
                          <a:rPr lang="en-US" altLang="zh-CN" sz="1800" b="0" i="0">
                            <a:solidFill>
                              <a:srgbClr val="FF0000"/>
                            </a:solidFill>
                            <a:latin typeface="Cambria Math" pitchFamily="34" charset="0"/>
                            <a:ea typeface="Cambria Math" pitchFamily="34" charset="-122"/>
                            <a:cs typeface="Cambria Math" pitchFamily="34" charset="-120"/>
                          </a:rPr>
                          <m:t>s</m:t>
                        </m:r>
                      </m:e>
                      <m:sup>
                        <m:r>
                          <a:rPr lang="en-US" altLang="zh-CN" sz="1800" b="0" i="0">
                            <a:solidFill>
                              <a:srgbClr val="FF0000"/>
                            </a:solidFill>
                            <a:latin typeface="Cambria Math" pitchFamily="34" charset="0"/>
                            <a:ea typeface="Cambria Math" pitchFamily="34" charset="-122"/>
                            <a:cs typeface="Cambria Math" pitchFamily="34" charset="-120"/>
                          </a:rPr>
                          <m:t>2</m:t>
                        </m:r>
                      </m:sup>
                    </m:sSup>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00" dirty="0"/>
              </a:p>
            </p:txBody>
          </p:sp>
        </mc:Choice>
        <mc:Fallback>
          <p:sp>
            <p:nvSpPr>
              <p:cNvPr id="5" name="QO_6_AN.33_1#3c3709a96?vop=1&amp;pid=d97bc58ba&amp;color=0,0,0&amp;vtp=1&amp;bbb=1"/>
              <p:cNvSpPr>
                <a:spLocks noRot="1" noChangeAspect="1" noMove="1" noResize="1" noEditPoints="1" noAdjustHandles="1" noChangeArrowheads="1" noChangeShapeType="1" noTextEdit="1"/>
              </p:cNvSpPr>
              <p:nvPr/>
            </p:nvSpPr>
            <p:spPr>
              <a:xfrm>
                <a:off x="832104" y="3730880"/>
                <a:ext cx="10533888" cy="355600"/>
              </a:xfrm>
              <a:prstGeom prst="rect">
                <a:avLst/>
              </a:prstGeom>
              <a:blipFill>
                <a:blip r:embed="rId5"/>
                <a:stretch>
                  <a:fillRect l="-810" b="-31034"/>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6" name="QO_6_AS.34_1#3c3709a96?vop=1&amp;pid=d97bc58ba&amp;color=0,0,0&amp;vtp=1&amp;bbb=1"/>
              <p:cNvSpPr/>
              <p:nvPr/>
            </p:nvSpPr>
            <p:spPr>
              <a:xfrm>
                <a:off x="832104" y="4092386"/>
                <a:ext cx="10533888" cy="459423"/>
              </a:xfrm>
              <a:prstGeom prst="rect">
                <a:avLst/>
              </a:prstGeom>
              <a:noFill/>
              <a:ln/>
            </p:spPr>
            <p:txBody>
              <a:bodyPr wrap="none" lIns="0" tIns="0" rIns="0" bIns="0" rtlCol="0" anchor="t"/>
              <a:lstStyle/>
              <a:p>
                <a:pPr algn="l" latinLnBrk="1">
                  <a:lnSpc>
                    <a:spcPts val="3700"/>
                  </a:lnSpc>
                </a:pPr>
                <a:r>
                  <a:rPr lang="en-US" altLang="zh-CN" sz="1800" b="0" i="0" dirty="0">
                    <a:solidFill>
                      <a:srgbClr val="000000"/>
                    </a:solidFill>
                    <a:latin typeface="微软雅黑" pitchFamily="34" charset="0"/>
                    <a:ea typeface="微软雅黑" pitchFamily="34" charset="-122"/>
                    <a:cs typeface="微软雅黑" pitchFamily="34" charset="-120"/>
                  </a:rPr>
                  <a:t>【解析】此时汽车运动的向心加速度大小为</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𝑎</m:t>
                        </m:r>
                      </m:e>
                      <m:sub>
                        <m:r>
                          <m:rPr>
                            <m:sty m:val="p"/>
                          </m:rPr>
                          <a:rPr lang="en-US" altLang="zh-CN" sz="1800" b="0" i="0">
                            <a:solidFill>
                              <a:srgbClr val="000000"/>
                            </a:solidFill>
                            <a:latin typeface="Cambria Math" pitchFamily="34" charset="0"/>
                            <a:ea typeface="Cambria Math" pitchFamily="34" charset="-122"/>
                            <a:cs typeface="Cambria Math" pitchFamily="34" charset="-120"/>
                          </a:rPr>
                          <m:t>n</m:t>
                        </m:r>
                      </m:sub>
                    </m:sSub>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𝑣</m:t>
                            </m:r>
                          </m:e>
                          <m:sup>
                            <m:r>
                              <a:rPr lang="en-US" altLang="zh-CN" sz="1800" b="0" i="0">
                                <a:solidFill>
                                  <a:srgbClr val="000000"/>
                                </a:solidFill>
                                <a:latin typeface="Cambria Math" pitchFamily="34" charset="0"/>
                                <a:ea typeface="Cambria Math" pitchFamily="34" charset="-122"/>
                                <a:cs typeface="Cambria Math" pitchFamily="34" charset="-120"/>
                              </a:rPr>
                              <m:t>2</m:t>
                            </m:r>
                          </m:sup>
                        </m:sSup>
                      </m:num>
                      <m:den>
                        <m:r>
                          <a:rPr lang="en-US" altLang="zh-CN" sz="1800" b="0" i="0">
                            <a:solidFill>
                              <a:srgbClr val="000000"/>
                            </a:solidFill>
                            <a:latin typeface="Cambria Math" pitchFamily="34" charset="0"/>
                            <a:ea typeface="Cambria Math" pitchFamily="34" charset="-122"/>
                            <a:cs typeface="Cambria Math" pitchFamily="34" charset="-120"/>
                          </a:rPr>
                          <m:t>𝑟</m:t>
                        </m:r>
                      </m:den>
                    </m:f>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10</m:t>
                            </m:r>
                          </m:e>
                          <m:sup>
                            <m:r>
                              <a:rPr lang="en-US" altLang="zh-CN" sz="1800" b="0" i="0">
                                <a:solidFill>
                                  <a:srgbClr val="000000"/>
                                </a:solidFill>
                                <a:latin typeface="Cambria Math" pitchFamily="34" charset="0"/>
                                <a:ea typeface="Cambria Math" pitchFamily="34" charset="-122"/>
                                <a:cs typeface="Cambria Math" pitchFamily="34" charset="-120"/>
                              </a:rPr>
                              <m:t>2</m:t>
                            </m:r>
                          </m:sup>
                        </m:sSup>
                      </m:num>
                      <m:den>
                        <m:r>
                          <a:rPr lang="en-US" altLang="zh-CN" sz="1800" b="0" i="0">
                            <a:solidFill>
                              <a:srgbClr val="000000"/>
                            </a:solidFill>
                            <a:latin typeface="Cambria Math" pitchFamily="34" charset="0"/>
                            <a:ea typeface="Cambria Math" pitchFamily="34" charset="-122"/>
                            <a:cs typeface="Cambria Math" pitchFamily="34" charset="-120"/>
                          </a:rPr>
                          <m:t>40</m:t>
                        </m:r>
                      </m:den>
                    </m:f>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m</m:t>
                    </m:r>
                    <m:r>
                      <a:rPr lang="en-US" altLang="zh-CN" sz="1800" b="0" i="0">
                        <a:solidFill>
                          <a:srgbClr val="000000"/>
                        </a:solidFill>
                        <a:latin typeface="Cambria Math" pitchFamily="34" charset="0"/>
                        <a:ea typeface="Cambria Math" pitchFamily="34" charset="-122"/>
                        <a:cs typeface="Cambria Math" pitchFamily="34" charset="-120"/>
                      </a:rPr>
                      <m:t>/</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1800" b="0" i="0">
                            <a:solidFill>
                              <a:srgbClr val="000000"/>
                            </a:solidFill>
                            <a:latin typeface="Cambria Math" pitchFamily="34" charset="0"/>
                            <a:ea typeface="Cambria Math" pitchFamily="34" charset="-122"/>
                            <a:cs typeface="Cambria Math" pitchFamily="34" charset="-120"/>
                          </a:rPr>
                          <m:t>s</m:t>
                        </m:r>
                      </m:e>
                      <m:sup>
                        <m:r>
                          <a:rPr lang="en-US" altLang="zh-CN" sz="1800" b="0" i="0">
                            <a:solidFill>
                              <a:srgbClr val="000000"/>
                            </a:solidFill>
                            <a:latin typeface="Cambria Math" pitchFamily="34" charset="0"/>
                            <a:ea typeface="Cambria Math" pitchFamily="34" charset="-122"/>
                            <a:cs typeface="Cambria Math" pitchFamily="34" charset="-120"/>
                          </a:rPr>
                          <m:t>2</m:t>
                        </m:r>
                      </m:sup>
                    </m:sSup>
                    <m:r>
                      <a:rPr lang="en-US" altLang="zh-CN" sz="1800" b="0" i="0">
                        <a:solidFill>
                          <a:srgbClr val="000000"/>
                        </a:solidFill>
                        <a:latin typeface="Cambria Math" pitchFamily="34" charset="0"/>
                        <a:ea typeface="Cambria Math" pitchFamily="34" charset="-122"/>
                        <a:cs typeface="Cambria Math" pitchFamily="34" charset="-120"/>
                      </a:rPr>
                      <m:t>=2.5</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m</m:t>
                    </m:r>
                    <m:r>
                      <a:rPr lang="en-US" altLang="zh-CN" sz="1800" b="0" i="0">
                        <a:solidFill>
                          <a:srgbClr val="000000"/>
                        </a:solidFill>
                        <a:latin typeface="Cambria Math" pitchFamily="34" charset="0"/>
                        <a:ea typeface="Cambria Math" pitchFamily="34" charset="-122"/>
                        <a:cs typeface="Cambria Math" pitchFamily="34" charset="-120"/>
                      </a:rPr>
                      <m:t>/</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1800" b="0" i="0">
                            <a:solidFill>
                              <a:srgbClr val="000000"/>
                            </a:solidFill>
                            <a:latin typeface="Cambria Math" pitchFamily="34" charset="0"/>
                            <a:ea typeface="Cambria Math" pitchFamily="34" charset="-122"/>
                            <a:cs typeface="Cambria Math" pitchFamily="34" charset="-120"/>
                          </a:rPr>
                          <m:t>s</m:t>
                        </m:r>
                      </m:e>
                      <m:sup>
                        <m:r>
                          <a:rPr lang="en-US" altLang="zh-CN" sz="1800" b="0" i="0">
                            <a:solidFill>
                              <a:srgbClr val="000000"/>
                            </a:solidFill>
                            <a:latin typeface="Cambria Math" pitchFamily="34" charset="0"/>
                            <a:ea typeface="Cambria Math" pitchFamily="34" charset="-122"/>
                            <a:cs typeface="Cambria Math" pitchFamily="34" charset="-120"/>
                          </a:rPr>
                          <m:t>2</m:t>
                        </m:r>
                      </m:sup>
                    </m:sSup>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a:t>
                </a:r>
                <a:endParaRPr lang="en-US" altLang="zh-CN" sz="1800" dirty="0"/>
              </a:p>
            </p:txBody>
          </p:sp>
        </mc:Choice>
        <mc:Fallback>
          <p:sp>
            <p:nvSpPr>
              <p:cNvPr id="6" name="QO_6_AS.34_1#3c3709a96?vop=1&amp;pid=d97bc58ba&amp;color=0,0,0&amp;vtp=1&amp;bbb=1"/>
              <p:cNvSpPr>
                <a:spLocks noRot="1" noChangeAspect="1" noMove="1" noResize="1" noEditPoints="1" noAdjustHandles="1" noChangeArrowheads="1" noChangeShapeType="1" noTextEdit="1"/>
              </p:cNvSpPr>
              <p:nvPr/>
            </p:nvSpPr>
            <p:spPr>
              <a:xfrm>
                <a:off x="832104" y="4092386"/>
                <a:ext cx="10533888" cy="459423"/>
              </a:xfrm>
              <a:prstGeom prst="rect">
                <a:avLst/>
              </a:prstGeom>
              <a:blipFill>
                <a:blip r:embed="rId6"/>
                <a:stretch>
                  <a:fillRect l="-1389" b="-17105"/>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 calcmode="lin" valueType="num">
                                      <p:cBhvr additive="base">
                                        <p:cTn id="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8" dur="500" fill="hold"/>
                                        <p:tgtEl>
                                          <p:spTgt spid="5">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5">
                                            <p:txEl>
                                              <p:pRg st="0" end="0"/>
                                            </p:txEl>
                                          </p:spTgt>
                                        </p:tgtEl>
                                        <p:attrNameLst>
                                          <p:attrName>style.visibility</p:attrName>
                                        </p:attrNameLst>
                                      </p:cBhvr>
                                      <p:to>
                                        <p:strVal val="visible"/>
                                      </p:to>
                                    </p:set>
                                    <p:anim calcmode="lin" valueType="num">
                                      <p:cBhvr additive="base">
                                        <p:cTn id="1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6">
                                            <p:bg/>
                                          </p:spTgt>
                                        </p:tgtEl>
                                        <p:attrNameLst>
                                          <p:attrName>style.visibility</p:attrName>
                                        </p:attrNameLst>
                                      </p:cBhvr>
                                      <p:to>
                                        <p:strVal val="visible"/>
                                      </p:to>
                                    </p:set>
                                    <p:anim calcmode="lin" valueType="num">
                                      <p:cBhvr additive="base">
                                        <p:cTn id="17" dur="500" fill="hold"/>
                                        <p:tgtEl>
                                          <p:spTgt spid="6">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6">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6">
                                            <p:txEl>
                                              <p:pRg st="0" end="0"/>
                                            </p:txEl>
                                          </p:spTgt>
                                        </p:tgtEl>
                                        <p:attrNameLst>
                                          <p:attrName>style.visibility</p:attrName>
                                        </p:attrNameLst>
                                      </p:cBhvr>
                                      <p:to>
                                        <p:strVal val="visible"/>
                                      </p:to>
                                    </p:set>
                                    <p:anim calcmode="lin" valueType="num">
                                      <p:cBhvr additive="base">
                                        <p:cTn id="21"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animBg="1"/>
      <p:bldP spid="6" grpId="0" build="p" animBg="1"/>
    </p:bldLst>
  </p:timing>
</p:sld>
</file>

<file path=ppt/slides/slide15.xml><?xml version="1.0" encoding="utf-8"?>
<p:sld xmlns:a="http://schemas.openxmlformats.org/drawingml/2006/main" xmlns:r="http://schemas.openxmlformats.org/officeDocument/2006/relationships" xmlns:p="http://schemas.openxmlformats.org/presentationml/2006/main">
  <p:cSld name="Slide 14&amp;si=14">
    <p:spTree>
      <p:nvGrpSpPr>
        <p:cNvPr id="1" name=""/>
        <p:cNvGrpSpPr/>
        <p:nvPr/>
      </p:nvGrpSpPr>
      <p:grpSpPr>
        <a:xfrm>
          <a:off x="0" y="0"/>
          <a:ext cx="0" cy="0"/>
          <a:chOff x="0" y="0"/>
          <a:chExt cx="0" cy="0"/>
        </a:xfrm>
      </p:grpSpPr>
      <p:sp>
        <p:nvSpPr>
          <p:cNvPr id="2" name="QO_6_BD.35_1#a16c64bf7?vop=1&amp;pid=d97bc58ba&amp;color=0,0,0&amp;vtp=1&amp;bt=1&amp;bbb=1"/>
          <p:cNvSpPr/>
          <p:nvPr/>
        </p:nvSpPr>
        <p:spPr>
          <a:xfrm>
            <a:off x="832104" y="1512000"/>
            <a:ext cx="10533888" cy="363855"/>
          </a:xfrm>
          <a:prstGeom prst="rect">
            <a:avLst/>
          </a:prstGeom>
          <a:noFill/>
          <a:ln/>
        </p:spPr>
        <p:txBody>
          <a:bodyPr wrap="none" lIns="0" tIns="0" rIns="0" bIns="0" rtlCol="0" anchor="t"/>
          <a:lstStyle/>
          <a:p>
            <a:pPr algn="l" latinLnBrk="1">
              <a:lnSpc>
                <a:spcPts val="3200"/>
              </a:lnSpc>
            </a:pPr>
            <a:r>
              <a:rPr lang="en-US" altLang="zh-CN" sz="1800" b="0" i="0" dirty="0">
                <a:solidFill>
                  <a:srgbClr val="000000"/>
                </a:solidFill>
                <a:latin typeface="微软雅黑" pitchFamily="34" charset="0"/>
                <a:ea typeface="微软雅黑" pitchFamily="34" charset="-122"/>
                <a:cs typeface="微软雅黑" pitchFamily="34" charset="-120"/>
              </a:rPr>
              <a:t>（2）求桥面对汽车的支持力大小.</a:t>
            </a:r>
            <a:endParaRPr lang="en-US" altLang="zh-CN" sz="1800" dirty="0"/>
          </a:p>
        </p:txBody>
      </p:sp>
      <mc:AlternateContent xmlns:mc="http://schemas.openxmlformats.org/markup-compatibility/2006">
        <mc:Choice xmlns:a14="http://schemas.microsoft.com/office/drawing/2010/main" Requires="a14">
          <p:sp>
            <p:nvSpPr>
              <p:cNvPr id="3" name="QO_6_AN.36_1#a16c64bf7?vop=1&amp;pid=d97bc58ba&amp;color=0,0,0&amp;vtp=1&amp;bbb=1"/>
              <p:cNvSpPr/>
              <p:nvPr/>
            </p:nvSpPr>
            <p:spPr>
              <a:xfrm>
                <a:off x="832104" y="1920495"/>
                <a:ext cx="10533888" cy="346075"/>
              </a:xfrm>
              <a:prstGeom prst="rect">
                <a:avLst/>
              </a:prstGeom>
              <a:noFill/>
              <a:ln/>
            </p:spPr>
            <p:txBody>
              <a:bodyPr wrap="none" lIns="0" tIns="0" rIns="0" bIns="0" rtlCol="0" anchor="t"/>
              <a:lstStyle/>
              <a:p>
                <a:pPr algn="l" latinLnBrk="1">
                  <a:lnSpc>
                    <a:spcPts val="3100"/>
                  </a:lnSpc>
                </a:pPr>
                <a14:m>
                  <m:oMath xmlns:m="http://schemas.openxmlformats.org/officeDocument/2006/math">
                    <m:r>
                      <a:rPr lang="en-US" altLang="zh-CN" sz="1800" b="0" i="0">
                        <a:solidFill>
                          <a:srgbClr val="FF0000"/>
                        </a:solidFill>
                        <a:latin typeface="Cambria Math" pitchFamily="34" charset="0"/>
                        <a:ea typeface="Cambria Math" pitchFamily="34" charset="-122"/>
                        <a:cs typeface="Cambria Math" pitchFamily="34" charset="-120"/>
                      </a:rPr>
                      <m:t>7</m:t>
                    </m:r>
                    <m:r>
                      <m:rPr>
                        <m:nor/>
                      </m:rPr>
                      <a:rPr lang="en-US" altLang="zh-CN" sz="1800" b="0" i="0">
                        <a:solidFill>
                          <a:srgbClr val="FF0000"/>
                        </a:solidFill>
                        <a:latin typeface="Cambria Math" pitchFamily="34" charset="0"/>
                        <a:ea typeface="Cambria Math" pitchFamily="34" charset="-122"/>
                        <a:cs typeface="Cambria Math" pitchFamily="34" charset="-120"/>
                      </a:rPr>
                      <m:t> </m:t>
                    </m:r>
                    <m:r>
                      <a:rPr lang="en-US" altLang="zh-CN" sz="1800" b="0" i="0">
                        <a:solidFill>
                          <a:srgbClr val="FF0000"/>
                        </a:solidFill>
                        <a:latin typeface="Cambria Math" pitchFamily="34" charset="0"/>
                        <a:ea typeface="Cambria Math" pitchFamily="34" charset="-122"/>
                        <a:cs typeface="Cambria Math" pitchFamily="34" charset="-120"/>
                      </a:rPr>
                      <m:t>500</m:t>
                    </m:r>
                    <m:r>
                      <m:rPr>
                        <m:nor/>
                      </m:rPr>
                      <a:rPr lang="en-US" altLang="zh-CN" sz="1800" b="0" i="0">
                        <a:solidFill>
                          <a:srgbClr val="FF0000"/>
                        </a:solidFill>
                        <a:latin typeface="Cambria Math" pitchFamily="34" charset="0"/>
                        <a:ea typeface="Cambria Math" pitchFamily="34" charset="-122"/>
                        <a:cs typeface="Cambria Math" pitchFamily="34" charset="-120"/>
                      </a:rPr>
                      <m:t> </m:t>
                    </m:r>
                    <m:r>
                      <m:rPr>
                        <m:sty m:val="p"/>
                      </m:rPr>
                      <a:rPr lang="en-US" altLang="zh-CN" sz="1800" b="0" i="0">
                        <a:solidFill>
                          <a:srgbClr val="FF0000"/>
                        </a:solidFill>
                        <a:latin typeface="Cambria Math" pitchFamily="34" charset="0"/>
                        <a:ea typeface="Cambria Math" pitchFamily="34" charset="-122"/>
                        <a:cs typeface="Cambria Math" pitchFamily="34" charset="-120"/>
                      </a:rPr>
                      <m:t>N</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00" dirty="0"/>
              </a:p>
            </p:txBody>
          </p:sp>
        </mc:Choice>
        <mc:Fallback>
          <p:sp>
            <p:nvSpPr>
              <p:cNvPr id="3" name="QO_6_AN.36_1#a16c64bf7?vop=1&amp;pid=d97bc58ba&amp;color=0,0,0&amp;vtp=1&amp;bbb=1"/>
              <p:cNvSpPr>
                <a:spLocks noRot="1" noChangeAspect="1" noMove="1" noResize="1" noEditPoints="1" noAdjustHandles="1" noChangeArrowheads="1" noChangeShapeType="1" noTextEdit="1"/>
              </p:cNvSpPr>
              <p:nvPr/>
            </p:nvSpPr>
            <p:spPr>
              <a:xfrm>
                <a:off x="832104" y="1920495"/>
                <a:ext cx="10533888" cy="346075"/>
              </a:xfrm>
              <a:prstGeom prst="rect">
                <a:avLst/>
              </a:prstGeom>
              <a:blipFill>
                <a:blip r:embed="rId3"/>
                <a:stretch>
                  <a:fillRect l="-810" b="-8772"/>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4" name="QO_6_AS.37_1#a16c64bf7?vop=1&amp;pid=d97bc58ba&amp;color=0,0,0&amp;vtp=1&amp;bbb=1&amp;hb=1"/>
              <p:cNvSpPr/>
              <p:nvPr/>
            </p:nvSpPr>
            <p:spPr>
              <a:xfrm>
                <a:off x="832104" y="2278635"/>
                <a:ext cx="10533888" cy="824230"/>
              </a:xfrm>
              <a:prstGeom prst="rect">
                <a:avLst/>
              </a:prstGeom>
              <a:noFill/>
              <a:ln/>
            </p:spPr>
            <p:txBody>
              <a:bodyPr wrap="none" lIns="0" tIns="0" rIns="0" bIns="0" rtlCol="0" anchor="t"/>
              <a:lstStyle/>
              <a:p>
                <a:pPr algn="l" latinLnBrk="1">
                  <a:lnSpc>
                    <a:spcPts val="3700"/>
                  </a:lnSpc>
                </a:pPr>
                <a:r>
                  <a:rPr lang="en-US" altLang="zh-CN" sz="1800" b="0" i="0" dirty="0">
                    <a:solidFill>
                      <a:srgbClr val="000000"/>
                    </a:solidFill>
                    <a:latin typeface="微软雅黑" pitchFamily="34" charset="0"/>
                    <a:ea typeface="微软雅黑" pitchFamily="34" charset="-122"/>
                    <a:cs typeface="微软雅黑" pitchFamily="34" charset="-120"/>
                  </a:rPr>
                  <a:t>【解析】汽车行驶到拱形桥的顶端时，根据牛顿第二定律有</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𝑚𝑔</m:t>
                    </m:r>
                    <m:r>
                      <a:rPr lang="en-US" altLang="zh-CN" sz="1800" b="0" i="0">
                        <a:solidFill>
                          <a:srgbClr val="000000"/>
                        </a:solidFill>
                        <a:latin typeface="Cambria Math" pitchFamily="34" charset="0"/>
                        <a:ea typeface="Cambria Math" pitchFamily="34" charset="-122"/>
                        <a:cs typeface="Cambria Math" pitchFamily="34" charset="-120"/>
                      </a:rPr>
                      <m: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𝐹</m:t>
                        </m:r>
                      </m:e>
                      <m:sub>
                        <m:r>
                          <m:rPr>
                            <m:sty m:val="p"/>
                          </m:rPr>
                          <a:rPr lang="en-US" altLang="zh-CN" sz="1800" b="0" i="0">
                            <a:solidFill>
                              <a:srgbClr val="000000"/>
                            </a:solidFill>
                            <a:latin typeface="Cambria Math" pitchFamily="34" charset="0"/>
                            <a:ea typeface="Cambria Math" pitchFamily="34" charset="-122"/>
                            <a:cs typeface="Cambria Math" pitchFamily="34" charset="-120"/>
                          </a:rPr>
                          <m:t>N</m:t>
                        </m:r>
                      </m:sub>
                    </m:sSub>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𝑚</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𝑣</m:t>
                            </m:r>
                          </m:e>
                          <m:sup>
                            <m:r>
                              <a:rPr lang="en-US" altLang="zh-CN" sz="1800" b="0" i="0">
                                <a:solidFill>
                                  <a:srgbClr val="000000"/>
                                </a:solidFill>
                                <a:latin typeface="Cambria Math" pitchFamily="34" charset="0"/>
                                <a:ea typeface="Cambria Math" pitchFamily="34" charset="-122"/>
                                <a:cs typeface="Cambria Math" pitchFamily="34" charset="-120"/>
                              </a:rPr>
                              <m:t>2</m:t>
                            </m:r>
                          </m:sup>
                        </m:sSup>
                      </m:num>
                      <m:den>
                        <m:r>
                          <a:rPr lang="en-US" altLang="zh-CN" sz="1800" b="0" i="0">
                            <a:solidFill>
                              <a:srgbClr val="000000"/>
                            </a:solidFill>
                            <a:latin typeface="Cambria Math" pitchFamily="34" charset="0"/>
                            <a:ea typeface="Cambria Math" pitchFamily="34" charset="-122"/>
                            <a:cs typeface="Cambria Math" pitchFamily="34" charset="-120"/>
                          </a:rPr>
                          <m:t>𝑟</m:t>
                        </m:r>
                      </m:den>
                    </m:f>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，解得桥面对汽车的支持力大</a:t>
                </a:r>
              </a:p>
              <a:p>
                <a:pPr latinLnBrk="1">
                  <a:lnSpc>
                    <a:spcPts val="3100"/>
                  </a:lnSpc>
                </a:pPr>
                <a:r>
                  <a:rPr lang="en-US" altLang="zh-CN" b="0" i="0">
                    <a:solidFill>
                      <a:srgbClr val="000000"/>
                    </a:solidFill>
                    <a:latin typeface="微软雅黑" pitchFamily="34" charset="0"/>
                    <a:ea typeface="微软雅黑" pitchFamily="34" charset="-122"/>
                    <a:cs typeface="微软雅黑" pitchFamily="34" charset="-120"/>
                  </a:rPr>
                  <a:t>小为</a:t>
                </a:r>
                <a14:m>
                  <m:oMath xmlns:m="http://schemas.openxmlformats.org/officeDocument/2006/math">
                    <m:sSub>
                      <m:sSub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b="0" i="0">
                            <a:solidFill>
                              <a:srgbClr val="000000"/>
                            </a:solidFill>
                            <a:latin typeface="Cambria Math" pitchFamily="34" charset="0"/>
                            <a:ea typeface="Cambria Math" pitchFamily="34" charset="-122"/>
                            <a:cs typeface="Cambria Math" pitchFamily="34" charset="-120"/>
                          </a:rPr>
                          <m:t>𝐹</m:t>
                        </m:r>
                      </m:e>
                      <m:sub>
                        <m:r>
                          <m:rPr>
                            <m:sty m:val="p"/>
                          </m:rPr>
                          <a:rPr lang="en-US" altLang="zh-CN" b="0" i="0">
                            <a:solidFill>
                              <a:srgbClr val="000000"/>
                            </a:solidFill>
                            <a:latin typeface="Cambria Math" pitchFamily="34" charset="0"/>
                            <a:ea typeface="Cambria Math" pitchFamily="34" charset="-122"/>
                            <a:cs typeface="Cambria Math" pitchFamily="34" charset="-120"/>
                          </a:rPr>
                          <m:t>N</m:t>
                        </m:r>
                      </m:sub>
                    </m:sSub>
                    <m:r>
                      <a:rPr lang="en-US" altLang="zh-CN" b="0" i="0">
                        <a:solidFill>
                          <a:srgbClr val="000000"/>
                        </a:solidFill>
                        <a:latin typeface="Cambria Math" pitchFamily="34" charset="0"/>
                        <a:ea typeface="Cambria Math" pitchFamily="34" charset="-122"/>
                        <a:cs typeface="Cambria Math" pitchFamily="34" charset="-120"/>
                      </a:rPr>
                      <m:t>=7</m:t>
                    </m:r>
                    <m:r>
                      <m:rPr>
                        <m:nor/>
                      </m:rPr>
                      <a:rPr lang="en-US" altLang="zh-CN" b="0" i="0">
                        <a:solidFill>
                          <a:srgbClr val="000000"/>
                        </a:solidFill>
                        <a:latin typeface="Cambria Math" pitchFamily="34" charset="0"/>
                        <a:ea typeface="Cambria Math" pitchFamily="34" charset="-122"/>
                        <a:cs typeface="Cambria Math" pitchFamily="34" charset="-120"/>
                      </a:rPr>
                      <m:t> </m:t>
                    </m:r>
                    <m:r>
                      <a:rPr lang="en-US" altLang="zh-CN" b="0" i="0">
                        <a:solidFill>
                          <a:srgbClr val="000000"/>
                        </a:solidFill>
                        <a:latin typeface="Cambria Math" pitchFamily="34" charset="0"/>
                        <a:ea typeface="Cambria Math" pitchFamily="34" charset="-122"/>
                        <a:cs typeface="Cambria Math" pitchFamily="34" charset="-120"/>
                      </a:rPr>
                      <m:t>500</m:t>
                    </m:r>
                    <m:r>
                      <m:rPr>
                        <m:nor/>
                      </m:rPr>
                      <a:rPr lang="en-US" altLang="zh-CN" b="0" i="0">
                        <a:solidFill>
                          <a:srgbClr val="000000"/>
                        </a:solidFill>
                        <a:latin typeface="Cambria Math" pitchFamily="34" charset="0"/>
                        <a:ea typeface="Cambria Math" pitchFamily="34" charset="-122"/>
                        <a:cs typeface="Cambria Math" pitchFamily="34" charset="-120"/>
                      </a:rPr>
                      <m:t> </m:t>
                    </m:r>
                    <m:r>
                      <m:rPr>
                        <m:sty m:val="p"/>
                      </m:rPr>
                      <a:rPr lang="en-US" altLang="zh-CN" b="0" i="0">
                        <a:solidFill>
                          <a:srgbClr val="000000"/>
                        </a:solidFill>
                        <a:latin typeface="Cambria Math" pitchFamily="34" charset="0"/>
                        <a:ea typeface="Cambria Math" pitchFamily="34" charset="-122"/>
                        <a:cs typeface="Cambria Math" pitchFamily="34" charset="-120"/>
                      </a:rPr>
                      <m:t>N</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dirty="0">
                    <a:solidFill>
                      <a:srgbClr val="000000"/>
                    </a:solidFill>
                    <a:latin typeface="微软雅黑" pitchFamily="34" charset="0"/>
                    <a:ea typeface="微软雅黑" pitchFamily="34" charset="-122"/>
                    <a:cs typeface="微软雅黑" pitchFamily="34" charset="-120"/>
                  </a:rPr>
                  <a:t>.</a:t>
                </a:r>
                <a:endParaRPr lang="en-US" altLang="zh-CN" dirty="0"/>
              </a:p>
            </p:txBody>
          </p:sp>
        </mc:Choice>
        <mc:Fallback>
          <p:sp>
            <p:nvSpPr>
              <p:cNvPr id="4" name="QO_6_AS.37_1#a16c64bf7?vop=1&amp;pid=d97bc58ba&amp;color=0,0,0&amp;vtp=1&amp;bbb=1&amp;hb=1"/>
              <p:cNvSpPr>
                <a:spLocks noRot="1" noChangeAspect="1" noMove="1" noResize="1" noEditPoints="1" noAdjustHandles="1" noChangeArrowheads="1" noChangeShapeType="1" noTextEdit="1"/>
              </p:cNvSpPr>
              <p:nvPr/>
            </p:nvSpPr>
            <p:spPr>
              <a:xfrm>
                <a:off x="832104" y="2278635"/>
                <a:ext cx="10533888" cy="824230"/>
              </a:xfrm>
              <a:prstGeom prst="rect">
                <a:avLst/>
              </a:prstGeom>
              <a:blipFill>
                <a:blip r:embed="rId4"/>
                <a:stretch>
                  <a:fillRect l="-1389" r="-1157" b="-17037"/>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16.xml><?xml version="1.0" encoding="utf-8"?>
<p:sld xmlns:a="http://schemas.openxmlformats.org/drawingml/2006/main" xmlns:r="http://schemas.openxmlformats.org/officeDocument/2006/relationships" xmlns:p="http://schemas.openxmlformats.org/presentationml/2006/main">
  <p:cSld name="Slide 15&amp;si=15">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6_BD.38_1#4c0a31c12?vop=1&amp;pid=d97bc58ba&amp;color=0,0,0&amp;vtp=1&amp;bt=1&amp;bbb=1&amp;hb=1"/>
              <p:cNvSpPr/>
              <p:nvPr/>
            </p:nvSpPr>
            <p:spPr>
              <a:xfrm>
                <a:off x="832104" y="1512000"/>
                <a:ext cx="10533888" cy="772859"/>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（3）设想拱形桥的半径增大到与地球半径一样，那么汽车要在这样的桥面上腾空</a:t>
                </a:r>
                <a:r>
                  <a:rPr lang="en-US" altLang="zh-CN" sz="1800" b="0" i="0">
                    <a:solidFill>
                      <a:srgbClr val="000000"/>
                    </a:solidFill>
                    <a:latin typeface="微软雅黑" pitchFamily="34" charset="0"/>
                    <a:ea typeface="微软雅黑" pitchFamily="34" charset="-122"/>
                    <a:cs typeface="微软雅黑" pitchFamily="34" charset="-120"/>
                  </a:rPr>
                  <a:t>，求汽车速度至少为多</a:t>
                </a:r>
              </a:p>
              <a:p>
                <a:pPr latinLnBrk="1">
                  <a:lnSpc>
                    <a:spcPts val="3100"/>
                  </a:lnSpc>
                </a:pPr>
                <a:r>
                  <a:rPr lang="en-US" altLang="zh-CN" b="0" i="0">
                    <a:solidFill>
                      <a:srgbClr val="000000"/>
                    </a:solidFill>
                    <a:latin typeface="微软雅黑" pitchFamily="34" charset="0"/>
                    <a:ea typeface="微软雅黑" pitchFamily="34" charset="-122"/>
                    <a:cs typeface="微软雅黑" pitchFamily="34" charset="-120"/>
                  </a:rPr>
                  <a:t>大</a:t>
                </a:r>
                <a:r>
                  <a:rPr lang="en-US" altLang="zh-CN" b="0" i="0" dirty="0">
                    <a:solidFill>
                      <a:srgbClr val="000000"/>
                    </a:solidFill>
                    <a:latin typeface="微软雅黑" pitchFamily="34" charset="0"/>
                    <a:ea typeface="微软雅黑" pitchFamily="34" charset="-122"/>
                    <a:cs typeface="微软雅黑" pitchFamily="34" charset="-120"/>
                  </a:rPr>
                  <a:t>（地球半径</a:t>
                </a: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𝑅</m:t>
                    </m:r>
                  </m:oMath>
                </a14:m>
                <a:r>
                  <a:rPr lang="en-US" altLang="zh-CN" b="0" i="0" dirty="0">
                    <a:solidFill>
                      <a:srgbClr val="000000"/>
                    </a:solidFill>
                    <a:latin typeface="微软雅黑" pitchFamily="34" charset="0"/>
                    <a:ea typeface="微软雅黑" pitchFamily="34" charset="-122"/>
                    <a:cs typeface="微软雅黑" pitchFamily="34" charset="-120"/>
                  </a:rPr>
                  <a:t>取</a:t>
                </a: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6.4×</m:t>
                    </m:r>
                    <m:sSup>
                      <m:sSup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b="0" i="0">
                            <a:solidFill>
                              <a:srgbClr val="000000"/>
                            </a:solidFill>
                            <a:latin typeface="Cambria Math" pitchFamily="34" charset="0"/>
                            <a:ea typeface="Cambria Math" pitchFamily="34" charset="-122"/>
                            <a:cs typeface="Cambria Math" pitchFamily="34" charset="-120"/>
                          </a:rPr>
                          <m:t>10</m:t>
                        </m:r>
                      </m:e>
                      <m:sup>
                        <m:r>
                          <a:rPr lang="en-US" altLang="zh-CN" b="0" i="0">
                            <a:solidFill>
                              <a:srgbClr val="000000"/>
                            </a:solidFill>
                            <a:latin typeface="Cambria Math" pitchFamily="34" charset="0"/>
                            <a:ea typeface="Cambria Math" pitchFamily="34" charset="-122"/>
                            <a:cs typeface="Cambria Math" pitchFamily="34" charset="-120"/>
                          </a:rPr>
                          <m:t>6</m:t>
                        </m:r>
                      </m:sup>
                    </m:sSup>
                    <m:r>
                      <m:rPr>
                        <m:nor/>
                      </m:rPr>
                      <a:rPr lang="en-US" altLang="zh-CN" b="0" i="0">
                        <a:solidFill>
                          <a:srgbClr val="000000"/>
                        </a:solidFill>
                        <a:latin typeface="Cambria Math" pitchFamily="34" charset="0"/>
                        <a:ea typeface="Cambria Math" pitchFamily="34" charset="-122"/>
                        <a:cs typeface="Cambria Math" pitchFamily="34" charset="-120"/>
                      </a:rPr>
                      <m:t> </m:t>
                    </m:r>
                    <m:r>
                      <m:rPr>
                        <m:sty m:val="p"/>
                      </m:rPr>
                      <a:rPr lang="en-US" altLang="zh-CN" b="0" i="0">
                        <a:solidFill>
                          <a:srgbClr val="000000"/>
                        </a:solidFill>
                        <a:latin typeface="Cambria Math" pitchFamily="34" charset="0"/>
                        <a:ea typeface="Cambria Math" pitchFamily="34" charset="-122"/>
                        <a:cs typeface="Cambria Math" pitchFamily="34" charset="-120"/>
                      </a:rPr>
                      <m:t>m</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dirty="0">
                    <a:solidFill>
                      <a:srgbClr val="000000"/>
                    </a:solidFill>
                    <a:latin typeface="微软雅黑" pitchFamily="34" charset="0"/>
                    <a:ea typeface="微软雅黑" pitchFamily="34" charset="-122"/>
                    <a:cs typeface="微软雅黑" pitchFamily="34" charset="-120"/>
                  </a:rPr>
                  <a:t>）.</a:t>
                </a:r>
                <a:endParaRPr lang="en-US" altLang="zh-CN" dirty="0"/>
              </a:p>
            </p:txBody>
          </p:sp>
        </mc:Choice>
        <mc:Fallback>
          <p:sp>
            <p:nvSpPr>
              <p:cNvPr id="2" name="QO_6_BD.38_1#4c0a31c12?vop=1&amp;pid=d97bc58ba&amp;color=0,0,0&amp;vtp=1&amp;bt=1&amp;bbb=1&amp;hb=1"/>
              <p:cNvSpPr>
                <a:spLocks noRot="1" noChangeAspect="1" noMove="1" noResize="1" noEditPoints="1" noAdjustHandles="1" noChangeArrowheads="1" noChangeShapeType="1" noTextEdit="1"/>
              </p:cNvSpPr>
              <p:nvPr/>
            </p:nvSpPr>
            <p:spPr>
              <a:xfrm>
                <a:off x="832104" y="1512000"/>
                <a:ext cx="10533888" cy="772859"/>
              </a:xfrm>
              <a:prstGeom prst="rect">
                <a:avLst/>
              </a:prstGeom>
              <a:blipFill>
                <a:blip r:embed="rId3"/>
                <a:stretch>
                  <a:fillRect l="-1389" r="-405" b="-18110"/>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3" name="QO_6_AN.39_1#4c0a31c12?vop=1&amp;pid=d97bc58ba&amp;color=0,0,0&amp;vtp=1&amp;bbb=1"/>
              <p:cNvSpPr/>
              <p:nvPr/>
            </p:nvSpPr>
            <p:spPr>
              <a:xfrm>
                <a:off x="832104" y="2337690"/>
                <a:ext cx="10533888" cy="346075"/>
              </a:xfrm>
              <a:prstGeom prst="rect">
                <a:avLst/>
              </a:prstGeom>
              <a:noFill/>
              <a:ln/>
            </p:spPr>
            <p:txBody>
              <a:bodyPr wrap="none" lIns="0" tIns="0" rIns="0" bIns="0" rtlCol="0" anchor="t"/>
              <a:lstStyle/>
              <a:p>
                <a:pPr algn="l" latinLnBrk="1">
                  <a:lnSpc>
                    <a:spcPts val="3100"/>
                  </a:lnSpc>
                </a:pPr>
                <a14:m>
                  <m:oMath xmlns:m="http://schemas.openxmlformats.org/officeDocument/2006/math">
                    <m:r>
                      <a:rPr lang="en-US" altLang="zh-CN" sz="1800" b="0" i="0">
                        <a:solidFill>
                          <a:srgbClr val="FF0000"/>
                        </a:solidFill>
                        <a:latin typeface="Cambria Math" pitchFamily="34" charset="0"/>
                        <a:ea typeface="Cambria Math" pitchFamily="34" charset="-122"/>
                        <a:cs typeface="Cambria Math" pitchFamily="34" charset="-120"/>
                      </a:rPr>
                      <m:t>8</m:t>
                    </m:r>
                    <m:r>
                      <m:rPr>
                        <m:nor/>
                      </m:rPr>
                      <a:rPr lang="en-US" altLang="zh-CN" sz="1800" b="0" i="0">
                        <a:solidFill>
                          <a:srgbClr val="FF0000"/>
                        </a:solidFill>
                        <a:latin typeface="Cambria Math" pitchFamily="34" charset="0"/>
                        <a:ea typeface="Cambria Math" pitchFamily="34" charset="-122"/>
                        <a:cs typeface="Cambria Math" pitchFamily="34" charset="-120"/>
                      </a:rPr>
                      <m:t> </m:t>
                    </m:r>
                    <m:r>
                      <a:rPr lang="en-US" altLang="zh-CN" sz="1800" b="0" i="0">
                        <a:solidFill>
                          <a:srgbClr val="FF0000"/>
                        </a:solidFill>
                        <a:latin typeface="Cambria Math" pitchFamily="34" charset="0"/>
                        <a:ea typeface="Cambria Math" pitchFamily="34" charset="-122"/>
                        <a:cs typeface="Cambria Math" pitchFamily="34" charset="-120"/>
                      </a:rPr>
                      <m:t>000</m:t>
                    </m:r>
                    <m:r>
                      <m:rPr>
                        <m:nor/>
                      </m:rPr>
                      <a:rPr lang="en-US" altLang="zh-CN" sz="1800" b="0" i="0">
                        <a:solidFill>
                          <a:srgbClr val="FF0000"/>
                        </a:solidFill>
                        <a:latin typeface="Cambria Math" pitchFamily="34" charset="0"/>
                        <a:ea typeface="Cambria Math" pitchFamily="34" charset="-122"/>
                        <a:cs typeface="Cambria Math" pitchFamily="34" charset="-120"/>
                      </a:rPr>
                      <m:t> </m:t>
                    </m:r>
                    <m:r>
                      <m:rPr>
                        <m:sty m:val="p"/>
                      </m:rPr>
                      <a:rPr lang="en-US" altLang="zh-CN" sz="1800" b="0" i="0">
                        <a:solidFill>
                          <a:srgbClr val="FF0000"/>
                        </a:solidFill>
                        <a:latin typeface="Cambria Math" pitchFamily="34" charset="0"/>
                        <a:ea typeface="Cambria Math" pitchFamily="34" charset="-122"/>
                        <a:cs typeface="Cambria Math" pitchFamily="34" charset="-120"/>
                      </a:rPr>
                      <m:t>m</m:t>
                    </m:r>
                    <m:r>
                      <a:rPr lang="en-US" altLang="zh-CN" sz="1800" b="0" i="0">
                        <a:solidFill>
                          <a:srgbClr val="FF0000"/>
                        </a:solidFill>
                        <a:latin typeface="Cambria Math" pitchFamily="34" charset="0"/>
                        <a:ea typeface="Cambria Math" pitchFamily="34" charset="-122"/>
                        <a:cs typeface="Cambria Math" pitchFamily="34" charset="-120"/>
                      </a:rPr>
                      <m:t>/</m:t>
                    </m:r>
                    <m:r>
                      <m:rPr>
                        <m:sty m:val="p"/>
                      </m:rPr>
                      <a:rPr lang="en-US" altLang="zh-CN" sz="1800" b="0" i="0">
                        <a:solidFill>
                          <a:srgbClr val="FF0000"/>
                        </a:solidFill>
                        <a:latin typeface="Cambria Math" pitchFamily="34" charset="0"/>
                        <a:ea typeface="Cambria Math" pitchFamily="34" charset="-122"/>
                        <a:cs typeface="Cambria Math" pitchFamily="34" charset="-120"/>
                      </a:rPr>
                      <m:t>s</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00" dirty="0"/>
              </a:p>
            </p:txBody>
          </p:sp>
        </mc:Choice>
        <mc:Fallback>
          <p:sp>
            <p:nvSpPr>
              <p:cNvPr id="3" name="QO_6_AN.39_1#4c0a31c12?vop=1&amp;pid=d97bc58ba&amp;color=0,0,0&amp;vtp=1&amp;bbb=1"/>
              <p:cNvSpPr>
                <a:spLocks noRot="1" noChangeAspect="1" noMove="1" noResize="1" noEditPoints="1" noAdjustHandles="1" noChangeArrowheads="1" noChangeShapeType="1" noTextEdit="1"/>
              </p:cNvSpPr>
              <p:nvPr/>
            </p:nvSpPr>
            <p:spPr>
              <a:xfrm>
                <a:off x="832104" y="2337690"/>
                <a:ext cx="10533888" cy="346075"/>
              </a:xfrm>
              <a:prstGeom prst="rect">
                <a:avLst/>
              </a:prstGeom>
              <a:blipFill>
                <a:blip r:embed="rId4"/>
                <a:stretch>
                  <a:fillRect l="-810" b="-29825"/>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4" name="QO_6_AS.40_1#4c0a31c12?vop=1&amp;pid=d97bc58ba&amp;color=0,0,0&amp;vtp=1&amp;bbb=1&amp;hb=1"/>
              <p:cNvSpPr/>
              <p:nvPr/>
            </p:nvSpPr>
            <p:spPr>
              <a:xfrm>
                <a:off x="832104" y="2695830"/>
                <a:ext cx="10533888" cy="920433"/>
              </a:xfrm>
              <a:prstGeom prst="rect">
                <a:avLst/>
              </a:prstGeom>
              <a:noFill/>
              <a:ln/>
            </p:spPr>
            <p:txBody>
              <a:bodyPr wrap="none" lIns="0" tIns="0" rIns="0" bIns="0" rtlCol="0" anchor="t"/>
              <a:lstStyle/>
              <a:p>
                <a:pPr algn="l" latinLnBrk="1">
                  <a:lnSpc>
                    <a:spcPts val="3800"/>
                  </a:lnSpc>
                </a:pPr>
                <a:r>
                  <a:rPr lang="en-US" altLang="zh-CN" sz="1800" b="0" i="0" dirty="0">
                    <a:solidFill>
                      <a:srgbClr val="000000"/>
                    </a:solidFill>
                    <a:latin typeface="微软雅黑" pitchFamily="34" charset="0"/>
                    <a:ea typeface="微软雅黑" pitchFamily="34" charset="-122"/>
                    <a:cs typeface="微软雅黑" pitchFamily="34" charset="-120"/>
                  </a:rPr>
                  <a:t>【解析】汽车将从桥面上腾空时，该拱形桥对汽车的支持力恰好为零，则</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𝑚𝑔</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𝑚</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sSubSup>
                          <m:sSub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Sup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1</m:t>
                            </m:r>
                          </m:sub>
                          <m:sup>
                            <m:r>
                              <a:rPr lang="en-US" altLang="zh-CN" sz="1800" b="0" i="0">
                                <a:solidFill>
                                  <a:srgbClr val="000000"/>
                                </a:solidFill>
                                <a:latin typeface="Cambria Math" pitchFamily="34" charset="0"/>
                                <a:ea typeface="Cambria Math" pitchFamily="34" charset="-122"/>
                                <a:cs typeface="Cambria Math" pitchFamily="34" charset="-120"/>
                              </a:rPr>
                              <m:t>2</m:t>
                            </m:r>
                          </m:sup>
                        </m:sSubSup>
                      </m:num>
                      <m:den>
                        <m:r>
                          <a:rPr lang="en-US" altLang="zh-CN" sz="1800" b="0" i="0">
                            <a:solidFill>
                              <a:srgbClr val="000000"/>
                            </a:solidFill>
                            <a:latin typeface="Cambria Math" pitchFamily="34" charset="0"/>
                            <a:ea typeface="Cambria Math" pitchFamily="34" charset="-122"/>
                            <a:cs typeface="Cambria Math" pitchFamily="34" charset="-120"/>
                          </a:rPr>
                          <m:t>𝑅</m:t>
                        </m:r>
                      </m:den>
                    </m:f>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，汽车速度至少为</a:t>
                </a:r>
              </a:p>
              <a:p>
                <a:pPr latinLnBrk="1">
                  <a:lnSpc>
                    <a:spcPts val="3800"/>
                  </a:lnSpc>
                </a:pPr>
                <a14:m>
                  <m:oMath xmlns:m="http://schemas.openxmlformats.org/officeDocument/2006/math">
                    <m:sSub>
                      <m:sSub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b="0" i="0">
                            <a:solidFill>
                              <a:srgbClr val="000000"/>
                            </a:solidFill>
                            <a:latin typeface="Cambria Math" pitchFamily="34" charset="0"/>
                            <a:ea typeface="Cambria Math" pitchFamily="34" charset="-122"/>
                            <a:cs typeface="Cambria Math" pitchFamily="34" charset="-120"/>
                          </a:rPr>
                          <m:t>𝑣</m:t>
                        </m:r>
                      </m:e>
                      <m:sub>
                        <m:r>
                          <a:rPr lang="en-US" altLang="zh-CN" b="0" i="0">
                            <a:solidFill>
                              <a:srgbClr val="000000"/>
                            </a:solidFill>
                            <a:latin typeface="Cambria Math" pitchFamily="34" charset="0"/>
                            <a:ea typeface="Cambria Math" pitchFamily="34" charset="-122"/>
                            <a:cs typeface="Cambria Math" pitchFamily="34" charset="-120"/>
                          </a:rPr>
                          <m:t>1</m:t>
                        </m:r>
                      </m:sub>
                    </m:sSub>
                    <m:r>
                      <a:rPr lang="en-US" altLang="zh-CN" b="0" i="0">
                        <a:solidFill>
                          <a:srgbClr val="000000"/>
                        </a:solidFill>
                        <a:latin typeface="Cambria Math" pitchFamily="34" charset="0"/>
                        <a:ea typeface="Cambria Math" pitchFamily="34" charset="-122"/>
                        <a:cs typeface="Cambria Math" pitchFamily="34" charset="-120"/>
                      </a:rPr>
                      <m:t>=</m:t>
                    </m:r>
                    <m:rad>
                      <m:radPr>
                        <m:degHide m:val="on"/>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radPr>
                      <m:deg/>
                      <m:e>
                        <m:r>
                          <a:rPr lang="en-US" altLang="zh-CN" b="0" i="0">
                            <a:solidFill>
                              <a:srgbClr val="000000"/>
                            </a:solidFill>
                            <a:latin typeface="Cambria Math" pitchFamily="34" charset="0"/>
                            <a:ea typeface="Cambria Math" pitchFamily="34" charset="-122"/>
                            <a:cs typeface="Cambria Math" pitchFamily="34" charset="-120"/>
                          </a:rPr>
                          <m:t>𝑔𝑅</m:t>
                        </m:r>
                      </m:e>
                    </m:rad>
                    <m:r>
                      <a:rPr lang="en-US" altLang="zh-CN" b="0" i="0">
                        <a:solidFill>
                          <a:srgbClr val="000000"/>
                        </a:solidFill>
                        <a:latin typeface="Cambria Math" pitchFamily="34" charset="0"/>
                        <a:ea typeface="Cambria Math" pitchFamily="34" charset="-122"/>
                        <a:cs typeface="Cambria Math" pitchFamily="34" charset="-120"/>
                      </a:rPr>
                      <m:t>=8</m:t>
                    </m:r>
                    <m:r>
                      <m:rPr>
                        <m:nor/>
                      </m:rPr>
                      <a:rPr lang="en-US" altLang="zh-CN" b="0" i="0">
                        <a:solidFill>
                          <a:srgbClr val="000000"/>
                        </a:solidFill>
                        <a:latin typeface="Cambria Math" pitchFamily="34" charset="0"/>
                        <a:ea typeface="Cambria Math" pitchFamily="34" charset="-122"/>
                        <a:cs typeface="Cambria Math" pitchFamily="34" charset="-120"/>
                      </a:rPr>
                      <m:t> </m:t>
                    </m:r>
                    <m:r>
                      <a:rPr lang="en-US" altLang="zh-CN" b="0" i="0">
                        <a:solidFill>
                          <a:srgbClr val="000000"/>
                        </a:solidFill>
                        <a:latin typeface="Cambria Math" pitchFamily="34" charset="0"/>
                        <a:ea typeface="Cambria Math" pitchFamily="34" charset="-122"/>
                        <a:cs typeface="Cambria Math" pitchFamily="34" charset="-120"/>
                      </a:rPr>
                      <m:t>000</m:t>
                    </m:r>
                    <m:r>
                      <m:rPr>
                        <m:nor/>
                      </m:rPr>
                      <a:rPr lang="en-US" altLang="zh-CN" b="0" i="0">
                        <a:solidFill>
                          <a:srgbClr val="000000"/>
                        </a:solidFill>
                        <a:latin typeface="Cambria Math" pitchFamily="34" charset="0"/>
                        <a:ea typeface="Cambria Math" pitchFamily="34" charset="-122"/>
                        <a:cs typeface="Cambria Math" pitchFamily="34" charset="-120"/>
                      </a:rPr>
                      <m:t> </m:t>
                    </m:r>
                    <m:r>
                      <m:rPr>
                        <m:sty m:val="p"/>
                      </m:rPr>
                      <a:rPr lang="en-US" altLang="zh-CN" b="0" i="0">
                        <a:solidFill>
                          <a:srgbClr val="000000"/>
                        </a:solidFill>
                        <a:latin typeface="Cambria Math" pitchFamily="34" charset="0"/>
                        <a:ea typeface="Cambria Math" pitchFamily="34" charset="-122"/>
                        <a:cs typeface="Cambria Math" pitchFamily="34" charset="-120"/>
                      </a:rPr>
                      <m:t>m</m:t>
                    </m:r>
                    <m:r>
                      <a:rPr lang="en-US" altLang="zh-CN" b="0" i="0">
                        <a:solidFill>
                          <a:srgbClr val="000000"/>
                        </a:solidFill>
                        <a:latin typeface="Cambria Math" pitchFamily="34" charset="0"/>
                        <a:ea typeface="Cambria Math" pitchFamily="34" charset="-122"/>
                        <a:cs typeface="Cambria Math" pitchFamily="34" charset="-120"/>
                      </a:rPr>
                      <m:t>/</m:t>
                    </m:r>
                    <m:r>
                      <m:rPr>
                        <m:sty m:val="p"/>
                      </m:rPr>
                      <a:rPr lang="en-US" altLang="zh-CN" b="0" i="0">
                        <a:solidFill>
                          <a:srgbClr val="000000"/>
                        </a:solidFill>
                        <a:latin typeface="Cambria Math" pitchFamily="34" charset="0"/>
                        <a:ea typeface="Cambria Math" pitchFamily="34" charset="-122"/>
                        <a:cs typeface="Cambria Math" pitchFamily="34" charset="-120"/>
                      </a:rPr>
                      <m:t>s</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dirty="0">
                    <a:solidFill>
                      <a:srgbClr val="000000"/>
                    </a:solidFill>
                    <a:latin typeface="微软雅黑" pitchFamily="34" charset="0"/>
                    <a:ea typeface="微软雅黑" pitchFamily="34" charset="-122"/>
                    <a:cs typeface="微软雅黑" pitchFamily="34" charset="-120"/>
                  </a:rPr>
                  <a:t>.</a:t>
                </a:r>
                <a:endParaRPr lang="en-US" altLang="zh-CN" dirty="0"/>
              </a:p>
            </p:txBody>
          </p:sp>
        </mc:Choice>
        <mc:Fallback>
          <p:sp>
            <p:nvSpPr>
              <p:cNvPr id="4" name="QO_6_AS.40_1#4c0a31c12?vop=1&amp;pid=d97bc58ba&amp;color=0,0,0&amp;vtp=1&amp;bbb=1&amp;hb=1"/>
              <p:cNvSpPr>
                <a:spLocks noRot="1" noChangeAspect="1" noMove="1" noResize="1" noEditPoints="1" noAdjustHandles="1" noChangeArrowheads="1" noChangeShapeType="1" noTextEdit="1"/>
              </p:cNvSpPr>
              <p:nvPr/>
            </p:nvSpPr>
            <p:spPr>
              <a:xfrm>
                <a:off x="832104" y="2695830"/>
                <a:ext cx="10533888" cy="920433"/>
              </a:xfrm>
              <a:prstGeom prst="rect">
                <a:avLst/>
              </a:prstGeom>
              <a:blipFill>
                <a:blip r:embed="rId5"/>
                <a:stretch>
                  <a:fillRect l="-1389" b="-13907"/>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17.xml><?xml version="1.0" encoding="utf-8"?>
<p:sld xmlns:a="http://schemas.openxmlformats.org/drawingml/2006/main" xmlns:r="http://schemas.openxmlformats.org/officeDocument/2006/relationships" xmlns:p="http://schemas.openxmlformats.org/presentationml/2006/main">
  <p:cSld name="Slide 16&amp;si=16">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BD.41_1#28164a92b?vop=1&amp;pid=e9bf19a71&amp;color=0,0,0&amp;vtp=1&amp;bt=1&amp;bbb=1&amp;hb=1"/>
              <p:cNvSpPr/>
              <p:nvPr/>
            </p:nvSpPr>
            <p:spPr>
              <a:xfrm>
                <a:off x="832104" y="1512000"/>
                <a:ext cx="10533888" cy="1163955"/>
              </a:xfrm>
              <a:prstGeom prst="rect">
                <a:avLst/>
              </a:prstGeom>
              <a:noFill/>
              <a:ln/>
            </p:spPr>
            <p:txBody>
              <a:bodyPr wrap="none" lIns="0" tIns="0" rIns="0" bIns="0" rtlCol="0" anchor="t"/>
              <a:lstStyle/>
              <a:p>
                <a:pPr algn="l" latinLnBrk="1">
                  <a:lnSpc>
                    <a:spcPts val="3200"/>
                  </a:lnSpc>
                </a:pPr>
                <a:r>
                  <a:rPr lang="en-US" altLang="zh-CN" sz="1800" b="0" i="0" dirty="0">
                    <a:solidFill>
                      <a:srgbClr val="000000"/>
                    </a:solidFill>
                    <a:latin typeface="微软雅黑" pitchFamily="34" charset="0"/>
                    <a:ea typeface="微软雅黑" pitchFamily="34" charset="-122"/>
                    <a:cs typeface="微软雅黑" pitchFamily="34" charset="-120"/>
                  </a:rPr>
                  <a:t>9.</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天宫课堂中，航天员在天宫核心舱内展示了水油分离实验，如图甲、乙所示.用手握住绳子一端</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𝑂</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，绳</a:t>
                </a:r>
              </a:p>
              <a:p>
                <a:pPr latinLnBrk="1">
                  <a:lnSpc>
                    <a:spcPts val="3200"/>
                  </a:lnSpc>
                </a:pPr>
                <a:r>
                  <a:rPr lang="en-US" altLang="zh-CN" sz="1800" b="0" i="0">
                    <a:solidFill>
                      <a:srgbClr val="000000"/>
                    </a:solidFill>
                    <a:latin typeface="微软雅黑" pitchFamily="34" charset="0"/>
                    <a:ea typeface="微软雅黑" pitchFamily="34" charset="-122"/>
                    <a:cs typeface="微软雅黑" pitchFamily="34" charset="-120"/>
                  </a:rPr>
                  <a:t>子另一端系住瓶口</a:t>
                </a:r>
                <a:r>
                  <a:rPr lang="en-US" altLang="zh-CN" sz="1800" b="0" i="0" dirty="0">
                    <a:solidFill>
                      <a:srgbClr val="000000"/>
                    </a:solidFill>
                    <a:latin typeface="微软雅黑" pitchFamily="34" charset="0"/>
                    <a:ea typeface="微软雅黑" pitchFamily="34" charset="-122"/>
                    <a:cs typeface="微软雅黑" pitchFamily="34" charset="-120"/>
                  </a:rPr>
                  <a:t>，让小瓶在瓶口朝内、瓶底朝外的状态下在竖直平面内做匀速圆周运动</a:t>
                </a:r>
                <a:r>
                  <a:rPr lang="en-US" altLang="zh-CN" sz="1800" b="0" i="0">
                    <a:solidFill>
                      <a:srgbClr val="000000"/>
                    </a:solidFill>
                    <a:latin typeface="微软雅黑" pitchFamily="34" charset="0"/>
                    <a:ea typeface="微软雅黑" pitchFamily="34" charset="-122"/>
                    <a:cs typeface="微软雅黑" pitchFamily="34" charset="-120"/>
                  </a:rPr>
                  <a:t>，水油在瓶中实</a:t>
                </a:r>
              </a:p>
              <a:p>
                <a:pPr latinLnBrk="1">
                  <a:lnSpc>
                    <a:spcPts val="3100"/>
                  </a:lnSpc>
                </a:pPr>
                <a:r>
                  <a:rPr lang="en-US" altLang="zh-CN" b="0" i="0">
                    <a:solidFill>
                      <a:srgbClr val="000000"/>
                    </a:solidFill>
                    <a:latin typeface="微软雅黑" pitchFamily="34" charset="0"/>
                    <a:ea typeface="微软雅黑" pitchFamily="34" charset="-122"/>
                    <a:cs typeface="微软雅黑" pitchFamily="34" charset="-120"/>
                  </a:rPr>
                  <a:t>现分层的效果</a:t>
                </a:r>
                <a:r>
                  <a:rPr lang="en-US" altLang="zh-CN" b="0" i="0" dirty="0">
                    <a:solidFill>
                      <a:srgbClr val="000000"/>
                    </a:solidFill>
                    <a:latin typeface="微软雅黑" pitchFamily="34" charset="0"/>
                    <a:ea typeface="微软雅黑" pitchFamily="34" charset="-122"/>
                    <a:cs typeface="微软雅黑" pitchFamily="34" charset="-120"/>
                  </a:rPr>
                  <a:t>.</a:t>
                </a:r>
                <a:r>
                  <a:rPr lang="en-US" altLang="zh-CN" b="0" i="0">
                    <a:solidFill>
                      <a:srgbClr val="000000"/>
                    </a:solidFill>
                    <a:latin typeface="微软雅黑" pitchFamily="34" charset="0"/>
                    <a:ea typeface="微软雅黑" pitchFamily="34" charset="-122"/>
                    <a:cs typeface="微软雅黑" pitchFamily="34" charset="-120"/>
                  </a:rPr>
                  <a:t>下列说法正确的是(</a:t>
                </a:r>
                <a:r>
                  <a:rPr lang="en-US" altLang="zh-CN" b="0" i="0">
                    <a:solidFill>
                      <a:srgbClr val="000000"/>
                    </a:solidFill>
                    <a:latin typeface="SimSun" pitchFamily="34" charset="0"/>
                    <a:ea typeface="SimSun" pitchFamily="34" charset="-122"/>
                    <a:cs typeface="SimSun" pitchFamily="34" charset="-120"/>
                  </a:rPr>
                  <a:t> </a:t>
                </a:r>
                <a:r>
                  <a:rPr lang="en-US" altLang="zh-CN" b="1" i="0">
                    <a:solidFill>
                      <a:srgbClr val="000000"/>
                    </a:solidFill>
                    <a:latin typeface="SimSun" pitchFamily="34" charset="0"/>
                    <a:ea typeface="SimSun" pitchFamily="34" charset="-122"/>
                    <a:cs typeface="SimSun" pitchFamily="34" charset="-120"/>
                  </a:rPr>
                  <a:t>    </a:t>
                </a:r>
                <a:r>
                  <a:rPr lang="en-US" altLang="zh-CN" b="0" i="0">
                    <a:solidFill>
                      <a:srgbClr val="000000"/>
                    </a:solidFill>
                    <a:latin typeface="微软雅黑" pitchFamily="34" charset="0"/>
                    <a:ea typeface="微软雅黑" pitchFamily="34" charset="-122"/>
                    <a:cs typeface="微软雅黑" pitchFamily="34" charset="-120"/>
                  </a:rPr>
                  <a:t>)</a:t>
                </a:r>
                <a:endParaRPr lang="en-US" altLang="zh-CN" dirty="0"/>
              </a:p>
            </p:txBody>
          </p:sp>
        </mc:Choice>
        <mc:Fallback>
          <p:sp>
            <p:nvSpPr>
              <p:cNvPr id="2" name="QC_5_BD.41_1#28164a92b?vop=1&amp;pid=e9bf19a71&amp;color=0,0,0&amp;vtp=1&amp;bt=1&amp;bbb=1&amp;hb=1"/>
              <p:cNvSpPr>
                <a:spLocks noRot="1" noChangeAspect="1" noMove="1" noResize="1" noEditPoints="1" noAdjustHandles="1" noChangeArrowheads="1" noChangeShapeType="1" noTextEdit="1"/>
              </p:cNvSpPr>
              <p:nvPr/>
            </p:nvSpPr>
            <p:spPr>
              <a:xfrm>
                <a:off x="832104" y="1512000"/>
                <a:ext cx="10533888" cy="1163955"/>
              </a:xfrm>
              <a:prstGeom prst="rect">
                <a:avLst/>
              </a:prstGeom>
              <a:blipFill>
                <a:blip r:embed="rId3"/>
                <a:stretch>
                  <a:fillRect l="-1389" r="-1331" b="-12565"/>
                </a:stretch>
              </a:blipFill>
              <a:ln/>
            </p:spPr>
            <p:txBody>
              <a:bodyPr/>
              <a:lstStyle/>
              <a:p>
                <a:r>
                  <a:rPr lang="zh-CN" altLang="en-US">
                    <a:noFill/>
                  </a:rPr>
                  <a:t> </a:t>
                </a:r>
              </a:p>
            </p:txBody>
          </p:sp>
        </mc:Fallback>
      </mc:AlternateContent>
      <p:sp>
        <p:nvSpPr>
          <p:cNvPr id="3" name="QC_5_AN.42_1#28164a92b.bracket?vop=1&amp;pid=e9bf19a71&amp;color=0,0,0&amp;vpa=7&amp;vtp=1"/>
          <p:cNvSpPr/>
          <p:nvPr/>
        </p:nvSpPr>
        <p:spPr>
          <a:xfrm>
            <a:off x="4271423" y="2319656"/>
            <a:ext cx="331788" cy="353822"/>
          </a:xfrm>
          <a:prstGeom prst="rect">
            <a:avLst/>
          </a:prstGeom>
          <a:noFill/>
          <a:ln/>
        </p:spPr>
        <p:txBody>
          <a:bodyPr wrap="none" lIns="0" tIns="0" rIns="0" bIns="0" rtlCol="0" anchor="t"/>
          <a:lstStyle/>
          <a:p>
            <a:pPr algn="ctr" latinLnBrk="1">
              <a:lnSpc>
                <a:spcPts val="3100"/>
              </a:lnSpc>
            </a:pPr>
            <a:r>
              <a:rPr lang="en-US" altLang="zh-CN" b="1" i="0" dirty="0">
                <a:solidFill>
                  <a:srgbClr val="FF0000"/>
                </a:solidFill>
                <a:latin typeface="Arial (正文)" pitchFamily="34" charset="0"/>
                <a:ea typeface="微软雅黑" pitchFamily="34" charset="-122"/>
                <a:cs typeface="Arial (正文)" pitchFamily="34" charset="-120"/>
              </a:rPr>
              <a:t>B</a:t>
            </a:r>
            <a:endParaRPr lang="en-US" altLang="zh-CN" dirty="0"/>
          </a:p>
        </p:txBody>
      </p:sp>
      <p:pic>
        <p:nvPicPr>
          <p:cNvPr id="4" name="QC_5_BD.41_3#28164a92b?iti=1&amp;htil=1&amp;vop=1&amp;pid=e9bf19a71&amp;color=0,0,0&amp;tib=255,255,255&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2542032" y="2915605"/>
            <a:ext cx="1837944" cy="1033272"/>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5" name="QC_5_BD.41_4#28164a92b?iti=2&amp;htil=1&amp;vop=1&amp;pid=e9bf19a71&amp;color=0,0,0&amp;tib=255,255,255&amp;vtp=1" descr="preencoded.png"/>
          <p:cNvPicPr>
            <a:picLocks noChangeAspect="1"/>
          </p:cNvPicPr>
          <p:nvPr/>
        </p:nvPicPr>
        <p:blipFill>
          <a:blip r:embed="rId5">
            <a:clrChange>
              <a:clrFrom>
                <a:srgbClr val="FFFFFF"/>
              </a:clrFrom>
              <a:clrTo>
                <a:srgbClr val="FFFFFF">
                  <a:alpha val="0"/>
                </a:srgbClr>
              </a:clrTo>
            </a:clrChange>
          </a:blip>
          <a:stretch>
            <a:fillRect/>
          </a:stretch>
        </p:blipFill>
        <p:spPr>
          <a:xfrm>
            <a:off x="8458200" y="2796733"/>
            <a:ext cx="548640" cy="1152144"/>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6" name="QC_5_BD.41_5#28164a92b?iti=1&amp;htil=1&amp;vop=1&amp;pid=e9bf19a71&amp;color=0,0,0&amp;vtp=1"/>
          <p:cNvSpPr/>
          <p:nvPr/>
        </p:nvSpPr>
        <p:spPr>
          <a:xfrm>
            <a:off x="3320510" y="4075877"/>
            <a:ext cx="280988" cy="359474"/>
          </a:xfrm>
          <a:prstGeom prst="rect">
            <a:avLst/>
          </a:prstGeom>
          <a:noFill/>
          <a:ln/>
        </p:spPr>
        <p:txBody>
          <a:bodyPr wrap="square" lIns="0" tIns="0" rIns="0" bIns="0" rtlCol="0" anchor="t"/>
          <a:lstStyle/>
          <a:p>
            <a:pPr algn="ctr" latinLnBrk="1">
              <a:lnSpc>
                <a:spcPct val="146000"/>
              </a:lnSpc>
            </a:pPr>
            <a:r>
              <a:rPr lang="en-US" altLang="zh-CN" sz="1800" b="0" i="0" dirty="0">
                <a:solidFill>
                  <a:srgbClr val="000000"/>
                </a:solidFill>
                <a:latin typeface="微软雅黑" pitchFamily="34" charset="0"/>
                <a:ea typeface="微软雅黑" pitchFamily="34" charset="-122"/>
                <a:cs typeface="微软雅黑" pitchFamily="34" charset="-120"/>
              </a:rPr>
              <a:t>甲</a:t>
            </a:r>
            <a:endParaRPr lang="en-US" altLang="zh-CN" sz="1800" dirty="0"/>
          </a:p>
        </p:txBody>
      </p:sp>
      <p:sp>
        <p:nvSpPr>
          <p:cNvPr id="7" name="QC_5_BD.41_6#28164a92b?iti=2&amp;htil=1&amp;vop=1&amp;pid=e9bf19a71&amp;color=0,0,0&amp;vtp=1"/>
          <p:cNvSpPr/>
          <p:nvPr/>
        </p:nvSpPr>
        <p:spPr>
          <a:xfrm>
            <a:off x="8592026" y="4075877"/>
            <a:ext cx="280988" cy="359474"/>
          </a:xfrm>
          <a:prstGeom prst="rect">
            <a:avLst/>
          </a:prstGeom>
          <a:noFill/>
          <a:ln/>
        </p:spPr>
        <p:txBody>
          <a:bodyPr wrap="square" lIns="0" tIns="0" rIns="0" bIns="0" rtlCol="0" anchor="t"/>
          <a:lstStyle/>
          <a:p>
            <a:pPr algn="ctr" latinLnBrk="1">
              <a:lnSpc>
                <a:spcPct val="146000"/>
              </a:lnSpc>
            </a:pPr>
            <a:r>
              <a:rPr lang="en-US" altLang="zh-CN" sz="1800" b="0" i="0" dirty="0">
                <a:solidFill>
                  <a:srgbClr val="000000"/>
                </a:solidFill>
                <a:latin typeface="微软雅黑" pitchFamily="34" charset="0"/>
                <a:ea typeface="微软雅黑" pitchFamily="34" charset="-122"/>
                <a:cs typeface="微软雅黑" pitchFamily="34" charset="-120"/>
              </a:rPr>
              <a:t>乙</a:t>
            </a:r>
            <a:endParaRPr lang="en-US" altLang="zh-CN" sz="1800" dirty="0"/>
          </a:p>
        </p:txBody>
      </p:sp>
      <p:sp>
        <p:nvSpPr>
          <p:cNvPr id="8" name="QC_5_BD.41_7#28164a92b.choices?vop=1&amp;pid=e9bf19a71&amp;color=0,0,0&amp;vtp=1&amp;bbb=1"/>
          <p:cNvSpPr/>
          <p:nvPr/>
        </p:nvSpPr>
        <p:spPr>
          <a:xfrm>
            <a:off x="832104" y="4488754"/>
            <a:ext cx="10533888" cy="1570355"/>
          </a:xfrm>
          <a:prstGeom prst="rect">
            <a:avLst/>
          </a:prstGeom>
          <a:noFill/>
          <a:ln/>
        </p:spPr>
        <p:txBody>
          <a:bodyPr wrap="none" lIns="0" tIns="0" rIns="0" bIns="0" rtlCol="0" anchor="t"/>
          <a:lstStyle/>
          <a:p>
            <a:pPr algn="l" latinLnBrk="1">
              <a:lnSpc>
                <a:spcPts val="3200"/>
              </a:lnSpc>
            </a:pPr>
            <a:r>
              <a:rPr lang="en-US" altLang="zh-CN" sz="1800" b="0" i="0" dirty="0">
                <a:solidFill>
                  <a:srgbClr val="000000"/>
                </a:solidFill>
                <a:latin typeface="微软雅黑" pitchFamily="34" charset="0"/>
                <a:ea typeface="微软雅黑" pitchFamily="34" charset="-122"/>
                <a:cs typeface="微软雅黑" pitchFamily="34" charset="-120"/>
              </a:rPr>
              <a:t>A.</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做圆周运动时瓶子的速度不变</a:t>
            </a:r>
            <a:endParaRPr lang="en-US" altLang="zh-CN" sz="1800" dirty="0"/>
          </a:p>
          <a:p>
            <a:pPr latinLnBrk="1">
              <a:lnSpc>
                <a:spcPts val="3200"/>
              </a:lnSpc>
            </a:pPr>
            <a:r>
              <a:rPr lang="en-US" altLang="zh-CN" b="0" i="0">
                <a:solidFill>
                  <a:srgbClr val="000000"/>
                </a:solidFill>
                <a:latin typeface="微软雅黑" pitchFamily="34" charset="0"/>
                <a:ea typeface="微软雅黑" pitchFamily="34" charset="-122"/>
                <a:cs typeface="微软雅黑" pitchFamily="34" charset="-120"/>
              </a:rPr>
              <a:t>B</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若某时刻航天员松开绳子，小瓶将相对空间站做匀速直线运动</a:t>
            </a:r>
            <a:endParaRPr lang="en-US" altLang="zh-CN" sz="1800" dirty="0"/>
          </a:p>
          <a:p>
            <a:pPr latinLnBrk="1">
              <a:lnSpc>
                <a:spcPts val="3200"/>
              </a:lnSpc>
            </a:pPr>
            <a:r>
              <a:rPr lang="en-US" altLang="zh-CN" b="0" i="0">
                <a:solidFill>
                  <a:srgbClr val="000000"/>
                </a:solidFill>
                <a:latin typeface="微软雅黑" pitchFamily="34" charset="0"/>
                <a:ea typeface="微软雅黑" pitchFamily="34" charset="-122"/>
                <a:cs typeface="微软雅黑" pitchFamily="34" charset="-120"/>
              </a:rPr>
              <a:t>C</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瓶子速度小于某一值就不能做完整的圆周运动</a:t>
            </a:r>
            <a:endParaRPr lang="en-US" altLang="zh-CN" sz="1800" dirty="0"/>
          </a:p>
          <a:p>
            <a:pPr latinLnBrk="1">
              <a:lnSpc>
                <a:spcPts val="3100"/>
              </a:lnSpc>
            </a:pPr>
            <a:r>
              <a:rPr lang="en-US" altLang="zh-CN" b="0" i="0">
                <a:solidFill>
                  <a:srgbClr val="000000"/>
                </a:solidFill>
                <a:latin typeface="微软雅黑" pitchFamily="34" charset="0"/>
                <a:ea typeface="微软雅黑" pitchFamily="34" charset="-122"/>
                <a:cs typeface="微软雅黑" pitchFamily="34" charset="-120"/>
              </a:rPr>
              <a:t>D</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水油分离后密度较小的油集中于小瓶的底部</a:t>
            </a:r>
            <a:endParaRPr lang="en-US" altLang="zh-CN" sz="1800"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8.xml><?xml version="1.0" encoding="utf-8"?>
<p:sld xmlns:a="http://schemas.openxmlformats.org/drawingml/2006/main" xmlns:r="http://schemas.openxmlformats.org/officeDocument/2006/relationships" xmlns:p="http://schemas.openxmlformats.org/presentationml/2006/main">
  <p:cSld name="Slide 17&amp;si=17">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43_1#28164a92b?vop=1&amp;pid=e9bf19a71&amp;color=0,0,0&amp;vtp=1&amp;bt=1&amp;bbb=1&amp;hb=1"/>
              <p:cNvSpPr/>
              <p:nvPr/>
            </p:nvSpPr>
            <p:spPr>
              <a:xfrm>
                <a:off x="832104" y="1512000"/>
                <a:ext cx="10533888" cy="2449830"/>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a:solidFill>
                      <a:srgbClr val="000000"/>
                    </a:solidFill>
                    <a:latin typeface="微软雅黑" pitchFamily="34" charset="0"/>
                    <a:ea typeface="微软雅黑" pitchFamily="34" charset="-122"/>
                    <a:cs typeface="微软雅黑" pitchFamily="34" charset="-120"/>
                  </a:rPr>
                  <a:t>解析】绕地球做匀速圆周运动的空间站中物体处于完全失重状态，瓶子受绳子拉力做匀速圆周运动</a:t>
                </a:r>
                <a:endParaRPr lang="en-US" altLang="zh-CN" sz="100" b="0" i="0" kern="0" spc="-99900">
                  <a:solidFill>
                    <a:srgbClr val="FFFFFF"/>
                  </a:solidFill>
                  <a:latin typeface="微软雅黑" pitchFamily="34" charset="0"/>
                  <a:ea typeface="微软雅黑" pitchFamily="34" charset="-122"/>
                  <a:cs typeface="微软雅黑" pitchFamily="34" charset="-120"/>
                </a:endParaRPr>
              </a:p>
              <a:p>
                <a:pPr latinLnBrk="1">
                  <a:lnSpc>
                    <a:spcPts val="3300"/>
                  </a:lnSpc>
                </a:pPr>
                <a:r>
                  <a:rPr lang="en-US" altLang="zh-CN" sz="1800" b="0" i="0">
                    <a:solidFill>
                      <a:srgbClr val="00A0AF"/>
                    </a:solidFill>
                    <a:latin typeface="微软雅黑" pitchFamily="34" charset="0"/>
                    <a:ea typeface="楷体" pitchFamily="34" charset="-122"/>
                    <a:cs typeface="微软雅黑" pitchFamily="34" charset="-120"/>
                  </a:rPr>
                  <a:t>（</a:t>
                </a:r>
                <a:r>
                  <a:rPr lang="en-US" altLang="zh-CN" sz="1800" b="0" i="0" dirty="0">
                    <a:solidFill>
                      <a:srgbClr val="00A0AF"/>
                    </a:solidFill>
                    <a:latin typeface="微软雅黑" pitchFamily="34" charset="0"/>
                    <a:ea typeface="楷体" pitchFamily="34" charset="-122"/>
                    <a:cs typeface="微软雅黑" pitchFamily="34" charset="-120"/>
                  </a:rPr>
                  <a:t>关键点完全失重状态下，绳子的拉力提供向心力）</a:t>
                </a:r>
                <a:r>
                  <a:rPr lang="en-US" altLang="zh-CN" sz="1800" b="0" i="0" dirty="0">
                    <a:solidFill>
                      <a:srgbClr val="000000"/>
                    </a:solidFill>
                    <a:latin typeface="微软雅黑" pitchFamily="34" charset="0"/>
                    <a:ea typeface="微软雅黑" pitchFamily="34" charset="-122"/>
                    <a:cs typeface="微软雅黑" pitchFamily="34" charset="-120"/>
                  </a:rPr>
                  <a:t>，其速度大小不变，方</a:t>
                </a:r>
                <a:endParaRPr lang="en-US" altLang="zh-CN" sz="1800" dirty="0"/>
              </a:p>
              <a:p>
                <a:pPr latinLnBrk="1">
                  <a:lnSpc>
                    <a:spcPts val="3300"/>
                  </a:lnSpc>
                </a:pPr>
                <a:r>
                  <a:rPr lang="en-US" altLang="zh-CN" b="0" i="0">
                    <a:solidFill>
                      <a:srgbClr val="000000"/>
                    </a:solidFill>
                    <a:latin typeface="微软雅黑" pitchFamily="34" charset="0"/>
                    <a:ea typeface="微软雅黑" pitchFamily="34" charset="-122"/>
                    <a:cs typeface="微软雅黑" pitchFamily="34" charset="-120"/>
                  </a:rPr>
                  <a:t>向</a:t>
                </a:r>
                <a:r>
                  <a:rPr lang="en-US" altLang="zh-CN" sz="1800" b="0" i="0">
                    <a:solidFill>
                      <a:srgbClr val="000000"/>
                    </a:solidFill>
                    <a:latin typeface="微软雅黑" pitchFamily="34" charset="0"/>
                    <a:ea typeface="微软雅黑" pitchFamily="34" charset="-122"/>
                    <a:cs typeface="微软雅黑" pitchFamily="34" charset="-120"/>
                  </a:rPr>
                  <a:t>时刻改变</a:t>
                </a:r>
                <a:r>
                  <a:rPr lang="en-US" altLang="zh-CN" sz="1800" b="0" i="0" dirty="0">
                    <a:solidFill>
                      <a:srgbClr val="000000"/>
                    </a:solidFill>
                    <a:latin typeface="微软雅黑" pitchFamily="34" charset="0"/>
                    <a:ea typeface="微软雅黑" pitchFamily="34" charset="-122"/>
                    <a:cs typeface="微软雅黑" pitchFamily="34" charset="-120"/>
                  </a:rPr>
                  <a:t>，瓶子速度小于某一值仍能做完整圆周运动，故A、C错误；航天员在某时刻松开绳子</a:t>
                </a:r>
                <a:r>
                  <a:rPr lang="en-US" altLang="zh-CN" sz="1800" b="0" i="0">
                    <a:solidFill>
                      <a:srgbClr val="000000"/>
                    </a:solidFill>
                    <a:latin typeface="微软雅黑" pitchFamily="34" charset="0"/>
                    <a:ea typeface="微软雅黑" pitchFamily="34" charset="-122"/>
                    <a:cs typeface="微软雅黑" pitchFamily="34" charset="-120"/>
                  </a:rPr>
                  <a:t>，瓶子</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不受拉力</a:t>
                </a:r>
                <a:r>
                  <a:rPr lang="en-US" altLang="zh-CN" sz="1800" b="0" i="0" dirty="0">
                    <a:solidFill>
                      <a:srgbClr val="000000"/>
                    </a:solidFill>
                    <a:latin typeface="微软雅黑" pitchFamily="34" charset="0"/>
                    <a:ea typeface="微软雅黑" pitchFamily="34" charset="-122"/>
                    <a:cs typeface="微软雅黑" pitchFamily="34" charset="-120"/>
                  </a:rPr>
                  <a:t>，则相对空间站做匀速直线运动，故B正确；由向心力表达式</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𝐹</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𝑚</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𝜔</m:t>
                        </m:r>
                      </m:e>
                      <m:sup>
                        <m:r>
                          <a:rPr lang="en-US" altLang="zh-CN" sz="1800" b="0" i="0">
                            <a:solidFill>
                              <a:srgbClr val="000000"/>
                            </a:solidFill>
                            <a:latin typeface="Cambria Math" pitchFamily="34" charset="0"/>
                            <a:ea typeface="Cambria Math" pitchFamily="34" charset="-122"/>
                            <a:cs typeface="Cambria Math" pitchFamily="34" charset="-120"/>
                          </a:rPr>
                          <m:t>2</m:t>
                        </m:r>
                      </m:sup>
                    </m:sSup>
                    <m:r>
                      <a:rPr lang="en-US" altLang="zh-CN" sz="1800" b="0" i="0">
                        <a:solidFill>
                          <a:srgbClr val="000000"/>
                        </a:solidFill>
                        <a:latin typeface="Cambria Math" pitchFamily="34" charset="0"/>
                        <a:ea typeface="Cambria Math" pitchFamily="34" charset="-122"/>
                        <a:cs typeface="Cambria Math" pitchFamily="34" charset="-120"/>
                      </a:rPr>
                      <m:t>𝑟</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，可知相同体积下密度</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大的物质所需向心力越大</a:t>
                </a:r>
                <a:r>
                  <a:rPr lang="en-US" altLang="zh-CN" sz="1800" b="0" i="0" dirty="0">
                    <a:solidFill>
                      <a:srgbClr val="000000"/>
                    </a:solidFill>
                    <a:latin typeface="微软雅黑" pitchFamily="34" charset="0"/>
                    <a:ea typeface="微软雅黑" pitchFamily="34" charset="-122"/>
                    <a:cs typeface="微软雅黑" pitchFamily="34" charset="-120"/>
                  </a:rPr>
                  <a:t>，越容易发生离心现象而沉积在瓶子底部</a:t>
                </a:r>
                <a:r>
                  <a:rPr lang="en-US" altLang="zh-CN" sz="1800" b="0" i="0">
                    <a:solidFill>
                      <a:srgbClr val="000000"/>
                    </a:solidFill>
                    <a:latin typeface="微软雅黑" pitchFamily="34" charset="0"/>
                    <a:ea typeface="微软雅黑" pitchFamily="34" charset="-122"/>
                    <a:cs typeface="微软雅黑" pitchFamily="34" charset="-120"/>
                  </a:rPr>
                  <a:t>，密度大的水将聚集在靠近瓶子底部的</a:t>
                </a:r>
              </a:p>
              <a:p>
                <a:pPr latinLnBrk="1">
                  <a:lnSpc>
                    <a:spcPts val="3100"/>
                  </a:lnSpc>
                </a:pPr>
                <a:r>
                  <a:rPr lang="en-US" altLang="zh-CN" b="0" i="0">
                    <a:solidFill>
                      <a:srgbClr val="000000"/>
                    </a:solidFill>
                    <a:latin typeface="微软雅黑" pitchFamily="34" charset="0"/>
                    <a:ea typeface="微软雅黑" pitchFamily="34" charset="-122"/>
                    <a:cs typeface="微软雅黑" pitchFamily="34" charset="-120"/>
                  </a:rPr>
                  <a:t>位置</a:t>
                </a:r>
                <a:r>
                  <a:rPr lang="en-US" altLang="zh-CN" b="0" i="0" dirty="0">
                    <a:solidFill>
                      <a:srgbClr val="000000"/>
                    </a:solidFill>
                    <a:latin typeface="微软雅黑" pitchFamily="34" charset="0"/>
                    <a:ea typeface="微软雅黑" pitchFamily="34" charset="-122"/>
                    <a:cs typeface="微软雅黑" pitchFamily="34" charset="-120"/>
                  </a:rPr>
                  <a:t>，故D错误.</a:t>
                </a:r>
                <a:endParaRPr lang="en-US" altLang="zh-CN" dirty="0"/>
              </a:p>
            </p:txBody>
          </p:sp>
        </mc:Choice>
        <mc:Fallback>
          <p:sp>
            <p:nvSpPr>
              <p:cNvPr id="2" name="QC_5_AS.43_1#28164a92b?vop=1&amp;pid=e9bf19a71&amp;color=0,0,0&amp;vtp=1&amp;bt=1&amp;bbb=1&amp;hb=1"/>
              <p:cNvSpPr>
                <a:spLocks noRot="1" noChangeAspect="1" noMove="1" noResize="1" noEditPoints="1" noAdjustHandles="1" noChangeArrowheads="1" noChangeShapeType="1" noTextEdit="1"/>
              </p:cNvSpPr>
              <p:nvPr/>
            </p:nvSpPr>
            <p:spPr>
              <a:xfrm>
                <a:off x="832104" y="1512000"/>
                <a:ext cx="10533888" cy="2449830"/>
              </a:xfrm>
              <a:prstGeom prst="rect">
                <a:avLst/>
              </a:prstGeom>
              <a:blipFill>
                <a:blip r:embed="rId3"/>
                <a:stretch>
                  <a:fillRect l="-1389" r="-1331" b="-5721"/>
                </a:stretch>
              </a:blipFill>
              <a:ln/>
            </p:spPr>
            <p:txBody>
              <a:bodyPr/>
              <a:lstStyle/>
              <a:p>
                <a:r>
                  <a:rPr lang="zh-CN" altLang="en-US">
                    <a:noFill/>
                  </a:rPr>
                  <a:t> </a:t>
                </a:r>
              </a:p>
            </p:txBody>
          </p:sp>
        </mc:Fallback>
      </mc:AlternateContent>
      <p:sp>
        <p:nvSpPr>
          <p:cNvPr id="3" name="QC_5_AS.43_1#28164a92b?vop=1&amp;pid=e9bf19a71&amp;color=0,0,0&amp;vtp=1&amp;bt=1&amp;bbb=1&amp;hb=1&amp;uw=1">
            <a:extLst>
              <a:ext uri="{FF2B5EF4-FFF2-40B4-BE49-F238E27FC236}">
                <a16:creationId xmlns:a16="http://schemas.microsoft.com/office/drawing/2014/main" id="{5EF13DC8-8CA6-DCCA-2F46-CA4238E4496E}"/>
              </a:ext>
            </a:extLst>
          </p:cNvPr>
          <p:cNvSpPr/>
          <p:nvPr/>
        </p:nvSpPr>
        <p:spPr>
          <a:xfrm>
            <a:off x="1746504" y="1511777"/>
            <a:ext cx="9144065" cy="419545"/>
          </a:xfrm>
          <a:prstGeom prst="rect">
            <a:avLst/>
          </a:prstGeom>
          <a:solidFill>
            <a:schemeClr val="accent1">
              <a:alpha val="0"/>
            </a:schemeClr>
          </a:solidFill>
          <a:ln w="12700" cap="flat" cmpd="sng" algn="ctr">
            <a:solidFill>
              <a:srgbClr val="FFFFFF">
                <a:alpha val="0"/>
              </a:srgbClr>
            </a:solidFill>
            <a:prstDash val="solid"/>
            <a:miter lim="800000"/>
            <a:headEnd type="none" w="med" len="med"/>
            <a:tailEnd type="none" w="med" len="med"/>
          </a:ln>
        </p:spPr>
        <p:style>
          <a:lnRef idx="2">
            <a:schemeClr val="accent1">
              <a:shade val="15000"/>
            </a:schemeClr>
          </a:lnRef>
          <a:fillRef idx="1">
            <a:schemeClr val="accent1"/>
          </a:fillRef>
          <a:effectRef idx="0">
            <a:schemeClr val="accent1"/>
          </a:effectRef>
          <a:fontRef idx="minor">
            <a:schemeClr val="lt1"/>
          </a:fontRef>
        </p:style>
        <p:txBody>
          <a:bodyPr wrap="none" lIns="0" tIns="0" rIns="0" bIns="0" rtlCol="0" anchor="ctr"/>
          <a:lstStyle/>
          <a:p>
            <a:pPr>
              <a:lnSpc>
                <a:spcPts val="3960"/>
              </a:lnSpc>
            </a:pPr>
            <a:r>
              <a:rPr kumimoji="0" lang="en-US" altLang="zh-CN" sz="100" b="0" i="0" u="wavy" strike="noStrike" kern="0" cap="none" spc="-10300" normalizeH="0" baseline="0" noProof="0">
                <a:ln>
                  <a:noFill/>
                </a:ln>
                <a:solidFill>
                  <a:srgbClr val="00A0AF"/>
                </a:solidFill>
                <a:effectLst/>
                <a:uLnTx/>
                <a:uFill>
                  <a:solidFill>
                    <a:srgbClr val="00A0AF"/>
                  </a:solidFill>
                </a:uFill>
                <a:latin typeface="SimSun" panose="02010600030101010101" pitchFamily="2" charset="-122"/>
              </a:rPr>
              <a:t>.</a:t>
            </a:r>
            <a:r>
              <a:rPr kumimoji="0" lang="en-US" altLang="zh-CN" sz="1800" b="0" i="0" u="wavy" strike="noStrike" kern="0" cap="none" spc="0" normalizeH="0" baseline="0" noProof="0">
                <a:ln>
                  <a:noFill/>
                </a:ln>
                <a:solidFill>
                  <a:srgbClr val="00A0AF"/>
                </a:solidFill>
                <a:effectLst/>
                <a:uLnTx/>
                <a:uFill>
                  <a:solidFill>
                    <a:srgbClr val="00A0AF"/>
                  </a:solidFill>
                </a:uFill>
                <a:latin typeface="SimSun" panose="02010600030101010101" pitchFamily="2" charset="-122"/>
              </a:rPr>
              <a:t>                                                                                </a:t>
            </a:r>
            <a:r>
              <a:rPr kumimoji="0" lang="en-US" altLang="zh-CN" sz="100" b="0" i="0" u="wavy" strike="noStrike" kern="0" cap="none" spc="-10300" normalizeH="0" baseline="0" noProof="0">
                <a:ln>
                  <a:noFill/>
                </a:ln>
                <a:solidFill>
                  <a:srgbClr val="00A0AF"/>
                </a:solidFill>
                <a:effectLst/>
                <a:uLnTx/>
                <a:uFill>
                  <a:solidFill>
                    <a:srgbClr val="00A0AF"/>
                  </a:solidFill>
                </a:uFill>
                <a:latin typeface="SimSun" panose="02010600030101010101" pitchFamily="2" charset="-122"/>
              </a:rPr>
              <a:t>.</a:t>
            </a:r>
            <a:endParaRPr kumimoji="0" lang="en-US" altLang="zh-CN" sz="100" b="0" i="0" u="wavy" strike="noStrike" kern="0" cap="none" spc="-10300" normalizeH="0" baseline="0" noProof="0" dirty="0">
              <a:ln>
                <a:noFill/>
              </a:ln>
              <a:solidFill>
                <a:srgbClr val="00A0AF"/>
              </a:solidFill>
              <a:effectLst/>
              <a:uLnTx/>
              <a:uFill>
                <a:solidFill>
                  <a:srgbClr val="00A0AF"/>
                </a:solidFill>
              </a:uFill>
              <a:latin typeface="SimSun" panose="02010600030101010101" pitchFamily="2" charset="-122"/>
            </a:endParaRPr>
          </a:p>
        </p:txBody>
      </p:sp>
    </p:spTree>
  </p:cSld>
  <p:clrMapOvr>
    <a:masterClrMapping/>
  </p:clrMapOvr>
  <p:transition/>
</p:sld>
</file>

<file path=ppt/slides/slide19.xml><?xml version="1.0" encoding="utf-8"?>
<p:sld xmlns:a="http://schemas.openxmlformats.org/drawingml/2006/main" xmlns:r="http://schemas.openxmlformats.org/officeDocument/2006/relationships" xmlns:p="http://schemas.openxmlformats.org/presentationml/2006/main">
  <p:cSld name="Slide 18&amp;si=18">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BD.44_1#fd313f1fd?vop=1&amp;pid=fc92d293f&amp;color=0,0,0&amp;vtp=1&amp;bt=1&amp;bbb=1&amp;hb=1"/>
              <p:cNvSpPr/>
              <p:nvPr/>
            </p:nvSpPr>
            <p:spPr>
              <a:xfrm>
                <a:off x="832104" y="1512000"/>
                <a:ext cx="10533888" cy="1189355"/>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10.</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某滚筒洗衣机脱水时衣服紧贴着滚筒壁在竖直平面内沿顺时针方向做匀速圆周运动，如图所示</a:t>
                </a:r>
                <a:r>
                  <a:rPr lang="en-US" altLang="zh-CN" sz="1800" b="0" i="0">
                    <a:solidFill>
                      <a:srgbClr val="000000"/>
                    </a:solidFill>
                    <a:latin typeface="微软雅黑" pitchFamily="34" charset="0"/>
                    <a:ea typeface="微软雅黑" pitchFamily="34" charset="-122"/>
                    <a:cs typeface="微软雅黑" pitchFamily="34" charset="-120"/>
                  </a:rPr>
                  <a:t>，其中</a:t>
                </a:r>
              </a:p>
              <a:p>
                <a:pPr latinLnBrk="1">
                  <a:lnSpc>
                    <a:spcPts val="3300"/>
                  </a:lnSpc>
                </a:pP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𝑎</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𝑏</m:t>
                    </m:r>
                  </m:oMath>
                </a14:m>
                <a:r>
                  <a:rPr lang="en-US" altLang="zh-CN" sz="1800" b="0" i="0" dirty="0">
                    <a:solidFill>
                      <a:srgbClr val="000000"/>
                    </a:solidFill>
                    <a:latin typeface="微软雅黑" pitchFamily="34" charset="0"/>
                    <a:ea typeface="微软雅黑" pitchFamily="34" charset="-122"/>
                    <a:cs typeface="微软雅黑" pitchFamily="34" charset="-120"/>
                  </a:rPr>
                  <a:t>点分别为衣服做圆周运动的最高位置和最低位置.已知衣服（可视为质点）的质量为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𝑚</m:t>
                    </m:r>
                  </m:oMath>
                </a14:m>
                <a:r>
                  <a:rPr lang="en-US" altLang="zh-CN" sz="1800" b="0" i="0" dirty="0">
                    <a:solidFill>
                      <a:srgbClr val="000000"/>
                    </a:solidFill>
                    <a:latin typeface="微软雅黑" pitchFamily="34" charset="0"/>
                    <a:ea typeface="微软雅黑" pitchFamily="34" charset="-122"/>
                    <a:cs typeface="微软雅黑" pitchFamily="34" charset="-120"/>
                  </a:rPr>
                  <a:t>，滚筒半径为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𝑟</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a:t>
                </a:r>
              </a:p>
              <a:p>
                <a:pPr latinLnBrk="1">
                  <a:lnSpc>
                    <a:spcPts val="3100"/>
                  </a:lnSpc>
                </a:pPr>
                <a:r>
                  <a:rPr lang="en-US" altLang="zh-CN" b="0" i="0">
                    <a:solidFill>
                      <a:srgbClr val="000000"/>
                    </a:solidFill>
                    <a:latin typeface="微软雅黑" pitchFamily="34" charset="0"/>
                    <a:ea typeface="微软雅黑" pitchFamily="34" charset="-122"/>
                    <a:cs typeface="微软雅黑" pitchFamily="34" charset="-120"/>
                  </a:rPr>
                  <a:t>圆周运动的角速度为</a:t>
                </a: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𝜔</m:t>
                    </m:r>
                  </m:oMath>
                </a14:m>
                <a:r>
                  <a:rPr lang="en-US" altLang="zh-CN" b="0" i="0" dirty="0">
                    <a:solidFill>
                      <a:srgbClr val="000000"/>
                    </a:solidFill>
                    <a:latin typeface="SimSun" pitchFamily="34" charset="0"/>
                    <a:ea typeface="SimSun" pitchFamily="34" charset="-122"/>
                    <a:cs typeface="SimSun" pitchFamily="34" charset="-120"/>
                  </a:rPr>
                  <a:t> </a:t>
                </a:r>
                <a:r>
                  <a:rPr lang="en-US" altLang="zh-CN" b="0" i="0" dirty="0">
                    <a:solidFill>
                      <a:srgbClr val="000000"/>
                    </a:solidFill>
                    <a:latin typeface="微软雅黑" pitchFamily="34" charset="0"/>
                    <a:ea typeface="微软雅黑" pitchFamily="34" charset="-122"/>
                    <a:cs typeface="微软雅黑" pitchFamily="34" charset="-120"/>
                  </a:rPr>
                  <a:t>，重力加速度为</a:t>
                </a: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𝑔</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dirty="0">
                    <a:solidFill>
                      <a:srgbClr val="000000"/>
                    </a:solidFill>
                    <a:latin typeface="微软雅黑" pitchFamily="34" charset="0"/>
                    <a:ea typeface="微软雅黑" pitchFamily="34" charset="-122"/>
                    <a:cs typeface="微软雅黑" pitchFamily="34" charset="-120"/>
                  </a:rPr>
                  <a:t>，</a:t>
                </a:r>
                <a:r>
                  <a:rPr lang="en-US" altLang="zh-CN" b="0" i="0">
                    <a:solidFill>
                      <a:srgbClr val="000000"/>
                    </a:solidFill>
                    <a:latin typeface="微软雅黑" pitchFamily="34" charset="0"/>
                    <a:ea typeface="微软雅黑" pitchFamily="34" charset="-122"/>
                    <a:cs typeface="微软雅黑" pitchFamily="34" charset="-120"/>
                  </a:rPr>
                  <a:t>下列说法正确的是(</a:t>
                </a:r>
                <a:r>
                  <a:rPr lang="en-US" altLang="zh-CN" b="0" i="0">
                    <a:solidFill>
                      <a:srgbClr val="000000"/>
                    </a:solidFill>
                    <a:latin typeface="SimSun" pitchFamily="34" charset="0"/>
                    <a:ea typeface="SimSun" pitchFamily="34" charset="-122"/>
                    <a:cs typeface="SimSun" pitchFamily="34" charset="-120"/>
                  </a:rPr>
                  <a:t> </a:t>
                </a:r>
                <a:r>
                  <a:rPr lang="en-US" altLang="zh-CN" b="1" i="0">
                    <a:solidFill>
                      <a:srgbClr val="000000"/>
                    </a:solidFill>
                    <a:latin typeface="SimSun" pitchFamily="34" charset="0"/>
                    <a:ea typeface="SimSun" pitchFamily="34" charset="-122"/>
                    <a:cs typeface="SimSun" pitchFamily="34" charset="-120"/>
                  </a:rPr>
                  <a:t>    </a:t>
                </a:r>
                <a:r>
                  <a:rPr lang="en-US" altLang="zh-CN" b="0" i="0">
                    <a:solidFill>
                      <a:srgbClr val="000000"/>
                    </a:solidFill>
                    <a:latin typeface="微软雅黑" pitchFamily="34" charset="0"/>
                    <a:ea typeface="微软雅黑" pitchFamily="34" charset="-122"/>
                    <a:cs typeface="微软雅黑" pitchFamily="34" charset="-120"/>
                  </a:rPr>
                  <a:t>)</a:t>
                </a:r>
                <a:endParaRPr lang="en-US" altLang="zh-CN" dirty="0"/>
              </a:p>
            </p:txBody>
          </p:sp>
        </mc:Choice>
        <mc:Fallback>
          <p:sp>
            <p:nvSpPr>
              <p:cNvPr id="2" name="QC_5_BD.44_1#fd313f1fd?vop=1&amp;pid=fc92d293f&amp;color=0,0,0&amp;vtp=1&amp;bt=1&amp;bbb=1&amp;hb=1"/>
              <p:cNvSpPr>
                <a:spLocks noRot="1" noChangeAspect="1" noMove="1" noResize="1" noEditPoints="1" noAdjustHandles="1" noChangeArrowheads="1" noChangeShapeType="1" noTextEdit="1"/>
              </p:cNvSpPr>
              <p:nvPr/>
            </p:nvSpPr>
            <p:spPr>
              <a:xfrm>
                <a:off x="832104" y="1512000"/>
                <a:ext cx="10533888" cy="1189355"/>
              </a:xfrm>
              <a:prstGeom prst="rect">
                <a:avLst/>
              </a:prstGeom>
              <a:blipFill>
                <a:blip r:embed="rId3"/>
                <a:stretch>
                  <a:fillRect l="-1389" r="-2951" b="-12308"/>
                </a:stretch>
              </a:blipFill>
              <a:ln/>
            </p:spPr>
            <p:txBody>
              <a:bodyPr/>
              <a:lstStyle/>
              <a:p>
                <a:r>
                  <a:rPr lang="zh-CN" altLang="en-US">
                    <a:noFill/>
                  </a:rPr>
                  <a:t> </a:t>
                </a:r>
              </a:p>
            </p:txBody>
          </p:sp>
        </mc:Fallback>
      </mc:AlternateContent>
      <p:sp>
        <p:nvSpPr>
          <p:cNvPr id="3" name="QC_5_AN.45_1#fd313f1fd.bracket?vop=1&amp;pid=fc92d293f&amp;color=0,0,0&amp;vpa=8&amp;vtp=1"/>
          <p:cNvSpPr/>
          <p:nvPr/>
        </p:nvSpPr>
        <p:spPr>
          <a:xfrm>
            <a:off x="7158514" y="2336865"/>
            <a:ext cx="331788" cy="353822"/>
          </a:xfrm>
          <a:prstGeom prst="rect">
            <a:avLst/>
          </a:prstGeom>
          <a:noFill/>
          <a:ln/>
        </p:spPr>
        <p:txBody>
          <a:bodyPr wrap="none" lIns="0" tIns="0" rIns="0" bIns="0" rtlCol="0" anchor="t"/>
          <a:lstStyle/>
          <a:p>
            <a:pPr algn="ctr" latinLnBrk="1">
              <a:lnSpc>
                <a:spcPts val="3100"/>
              </a:lnSpc>
            </a:pPr>
            <a:r>
              <a:rPr lang="en-US" altLang="zh-CN" b="1" i="0" dirty="0">
                <a:solidFill>
                  <a:srgbClr val="FF0000"/>
                </a:solidFill>
                <a:latin typeface="Arial (正文)" pitchFamily="34" charset="0"/>
                <a:ea typeface="微软雅黑" pitchFamily="34" charset="-122"/>
                <a:cs typeface="Arial (正文)" pitchFamily="34" charset="-120"/>
              </a:rPr>
              <a:t>B</a:t>
            </a:r>
            <a:endParaRPr lang="en-US" altLang="zh-CN" dirty="0"/>
          </a:p>
        </p:txBody>
      </p:sp>
      <p:pic>
        <p:nvPicPr>
          <p:cNvPr id="4" name="QC_5_BD.44_2#fd313f1fd?htil=7&amp;vop=1&amp;pid=fc92d293f&amp;color=0,0,0&amp;tib=255,255,255&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8885198" y="2834832"/>
            <a:ext cx="822960" cy="896112"/>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5" name="QC_5_BD.44_3#fd313f1fd.choices?htil=7&amp;vop=1&amp;pid=fc92d293f&amp;color=0,0,0&amp;vtp=1&amp;bbb=1"/>
              <p:cNvSpPr/>
              <p:nvPr/>
            </p:nvSpPr>
            <p:spPr>
              <a:xfrm>
                <a:off x="832104" y="2707832"/>
                <a:ext cx="9582912" cy="1608455"/>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A.</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衣服在</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𝑎</m:t>
                    </m:r>
                  </m:oMath>
                </a14:m>
                <a:r>
                  <a:rPr lang="en-US" altLang="zh-CN" sz="1800" b="0" i="0" dirty="0">
                    <a:solidFill>
                      <a:srgbClr val="000000"/>
                    </a:solidFill>
                    <a:latin typeface="微软雅黑" pitchFamily="34" charset="0"/>
                    <a:ea typeface="微软雅黑" pitchFamily="34" charset="-122"/>
                    <a:cs typeface="微软雅黑" pitchFamily="34" charset="-120"/>
                  </a:rPr>
                  <a:t>位置对滚筒壁的压力比在</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𝑏</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位置的大</a:t>
                </a:r>
                <a:endParaRPr lang="en-US" altLang="zh-CN" sz="1800" dirty="0"/>
              </a:p>
              <a:p>
                <a:pPr latinLnBrk="1">
                  <a:lnSpc>
                    <a:spcPts val="3300"/>
                  </a:lnSpc>
                </a:pPr>
                <a:r>
                  <a:rPr lang="en-US" altLang="zh-CN" b="0" i="0">
                    <a:solidFill>
                      <a:srgbClr val="000000"/>
                    </a:solidFill>
                    <a:latin typeface="微软雅黑" pitchFamily="34" charset="0"/>
                    <a:ea typeface="微软雅黑" pitchFamily="34" charset="-122"/>
                    <a:cs typeface="微软雅黑" pitchFamily="34" charset="-120"/>
                  </a:rPr>
                  <a:t>B</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衣服转到</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𝑏</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位置时的脱水效果最好</a:t>
                </a:r>
                <a:endParaRPr lang="en-US" altLang="zh-CN" sz="1800" dirty="0"/>
              </a:p>
              <a:p>
                <a:pPr latinLnBrk="1">
                  <a:lnSpc>
                    <a:spcPts val="3300"/>
                  </a:lnSpc>
                </a:pPr>
                <a:r>
                  <a:rPr lang="en-US" altLang="zh-CN" b="0" i="0">
                    <a:solidFill>
                      <a:srgbClr val="000000"/>
                    </a:solidFill>
                    <a:latin typeface="微软雅黑" pitchFamily="34" charset="0"/>
                    <a:ea typeface="微软雅黑" pitchFamily="34" charset="-122"/>
                    <a:cs typeface="微软雅黑" pitchFamily="34" charset="-120"/>
                  </a:rPr>
                  <a:t>C</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衣服转到与圆心等高时，滚筒壁对衣服的作用力大小为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𝑚</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𝜔</m:t>
                        </m:r>
                      </m:e>
                      <m:sup>
                        <m:r>
                          <a:rPr lang="en-US" altLang="zh-CN" sz="1800" b="0" i="0">
                            <a:solidFill>
                              <a:srgbClr val="000000"/>
                            </a:solidFill>
                            <a:latin typeface="Cambria Math" pitchFamily="34" charset="0"/>
                            <a:ea typeface="Cambria Math" pitchFamily="34" charset="-122"/>
                            <a:cs typeface="Cambria Math" pitchFamily="34" charset="-120"/>
                          </a:rPr>
                          <m:t>2</m:t>
                        </m:r>
                      </m:sup>
                    </m:sSup>
                    <m:r>
                      <a:rPr lang="en-US" altLang="zh-CN" sz="1800" b="0" i="0">
                        <a:solidFill>
                          <a:srgbClr val="000000"/>
                        </a:solidFill>
                        <a:latin typeface="Cambria Math" pitchFamily="34" charset="0"/>
                        <a:ea typeface="Cambria Math" pitchFamily="34" charset="-122"/>
                        <a:cs typeface="Cambria Math" pitchFamily="34" charset="-120"/>
                      </a:rPr>
                      <m:t>𝑟</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800" dirty="0"/>
              </a:p>
              <a:p>
                <a:pPr latinLnBrk="1">
                  <a:lnSpc>
                    <a:spcPts val="3100"/>
                  </a:lnSpc>
                </a:pPr>
                <a:r>
                  <a:rPr lang="en-US" altLang="zh-CN" b="0" i="0">
                    <a:solidFill>
                      <a:srgbClr val="000000"/>
                    </a:solidFill>
                    <a:latin typeface="微软雅黑" pitchFamily="34" charset="0"/>
                    <a:ea typeface="微软雅黑" pitchFamily="34" charset="-122"/>
                    <a:cs typeface="微软雅黑" pitchFamily="34" charset="-120"/>
                  </a:rPr>
                  <a:t>D</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衣服脱水的原因是受到了离心力</a:t>
                </a:r>
                <a:endParaRPr lang="en-US" altLang="zh-CN" sz="1800" dirty="0"/>
              </a:p>
            </p:txBody>
          </p:sp>
        </mc:Choice>
        <mc:Fallback>
          <p:sp>
            <p:nvSpPr>
              <p:cNvPr id="5" name="QC_5_BD.44_3#fd313f1fd.choices?htil=7&amp;vop=1&amp;pid=fc92d293f&amp;color=0,0,0&amp;vtp=1&amp;bbb=1"/>
              <p:cNvSpPr>
                <a:spLocks noRot="1" noChangeAspect="1" noMove="1" noResize="1" noEditPoints="1" noAdjustHandles="1" noChangeArrowheads="1" noChangeShapeType="1" noTextEdit="1"/>
              </p:cNvSpPr>
              <p:nvPr/>
            </p:nvSpPr>
            <p:spPr>
              <a:xfrm>
                <a:off x="832104" y="2707832"/>
                <a:ext cx="9582912" cy="1608455"/>
              </a:xfrm>
              <a:prstGeom prst="rect">
                <a:avLst/>
              </a:prstGeom>
              <a:blipFill>
                <a:blip r:embed="rId5"/>
                <a:stretch>
                  <a:fillRect l="-1527" b="-9091"/>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2.xml><?xml version="1.0" encoding="utf-8"?>
<p:sld xmlns:a="http://schemas.openxmlformats.org/drawingml/2006/main" xmlns:r="http://schemas.openxmlformats.org/officeDocument/2006/relationships" xmlns:p="http://schemas.openxmlformats.org/presentationml/2006/main">
  <p:cSld name="Slide 2&amp;si=2">
    <p:spTree>
      <p:nvGrpSpPr>
        <p:cNvPr id="1" name=""/>
        <p:cNvGrpSpPr/>
        <p:nvPr/>
      </p:nvGrpSpPr>
      <p:grpSpPr>
        <a:xfrm>
          <a:off x="0" y="0"/>
          <a:ext cx="0" cy="0"/>
          <a:chOff x="0" y="0"/>
          <a:chExt cx="0" cy="0"/>
        </a:xfrm>
      </p:grpSpPr>
      <p:sp>
        <p:nvSpPr>
          <p:cNvPr id="2" name="C_2#53b5f5db0.fixed?pid=d578276dd&amp;color=255,240,0&amp;vtp=1&amp;bbb=1"/>
          <p:cNvSpPr/>
          <p:nvPr/>
        </p:nvSpPr>
        <p:spPr>
          <a:xfrm>
            <a:off x="0" y="1618488"/>
            <a:ext cx="12188952" cy="896112"/>
          </a:xfrm>
          <a:prstGeom prst="rect">
            <a:avLst/>
          </a:prstGeom>
          <a:noFill/>
          <a:ln/>
        </p:spPr>
        <p:txBody>
          <a:bodyPr wrap="none" lIns="0" tIns="0" rIns="0" bIns="0" rtlCol="0" anchor="ctr"/>
          <a:lstStyle/>
          <a:p>
            <a:pPr algn="ctr" latinLnBrk="1">
              <a:lnSpc>
                <a:spcPts val="5400"/>
              </a:lnSpc>
            </a:pPr>
            <a:r>
              <a:rPr lang="en-US" altLang="zh-CN" sz="4400" b="1" i="0" dirty="0">
                <a:solidFill>
                  <a:srgbClr val="FFF000"/>
                </a:solidFill>
                <a:latin typeface="微软雅黑" pitchFamily="34" charset="0"/>
                <a:ea typeface="微软雅黑" pitchFamily="34" charset="-122"/>
                <a:cs typeface="微软雅黑" pitchFamily="34" charset="-120"/>
              </a:rPr>
              <a:t>第六章</a:t>
            </a:r>
            <a:r>
              <a:rPr lang="en-US" altLang="zh-CN" sz="4400" b="1" i="0" dirty="0">
                <a:solidFill>
                  <a:srgbClr val="FFF000"/>
                </a:solidFill>
                <a:latin typeface="SimSun" pitchFamily="34" charset="0"/>
                <a:ea typeface="SimSun" pitchFamily="34" charset="-122"/>
                <a:cs typeface="SimSun" pitchFamily="34" charset="-120"/>
              </a:rPr>
              <a:t> </a:t>
            </a:r>
            <a:r>
              <a:rPr lang="en-US" altLang="zh-CN" sz="4400" b="1" i="0" dirty="0">
                <a:solidFill>
                  <a:srgbClr val="FFF000"/>
                </a:solidFill>
                <a:latin typeface="微软雅黑" pitchFamily="34" charset="0"/>
                <a:ea typeface="微软雅黑" pitchFamily="34" charset="-122"/>
                <a:cs typeface="微软雅黑" pitchFamily="34" charset="-120"/>
              </a:rPr>
              <a:t>圆周运动</a:t>
            </a:r>
            <a:endParaRPr lang="en-US" altLang="zh-CN" sz="4400" dirty="0"/>
          </a:p>
        </p:txBody>
      </p:sp>
      <p:sp>
        <p:nvSpPr>
          <p:cNvPr id="3" name="C_2_BD#53b5f5db0.fixed?pid=d578276dd&amp;color=255,255,255&amp;vtp=1&amp;bbb=1"/>
          <p:cNvSpPr/>
          <p:nvPr/>
        </p:nvSpPr>
        <p:spPr>
          <a:xfrm>
            <a:off x="0" y="2880360"/>
            <a:ext cx="12188952" cy="649224"/>
          </a:xfrm>
          <a:prstGeom prst="rect">
            <a:avLst/>
          </a:prstGeom>
          <a:noFill/>
          <a:ln/>
        </p:spPr>
        <p:txBody>
          <a:bodyPr wrap="none" lIns="0" tIns="0" rIns="0" bIns="0" rtlCol="0" anchor="ctr"/>
          <a:lstStyle/>
          <a:p>
            <a:pPr algn="ctr" latinLnBrk="1">
              <a:lnSpc>
                <a:spcPts val="4000"/>
              </a:lnSpc>
            </a:pPr>
            <a:r>
              <a:rPr lang="en-US" altLang="zh-CN" sz="3200" b="0" i="0" dirty="0">
                <a:solidFill>
                  <a:srgbClr val="FFFFFF"/>
                </a:solidFill>
                <a:latin typeface="微软雅黑" pitchFamily="34" charset="0"/>
                <a:ea typeface="微软雅黑" pitchFamily="34" charset="-122"/>
                <a:cs typeface="微软雅黑" pitchFamily="34" charset="-120"/>
              </a:rPr>
              <a:t>第4节</a:t>
            </a:r>
            <a:r>
              <a:rPr lang="en-US" altLang="zh-CN" sz="3200" b="0" i="0" dirty="0">
                <a:solidFill>
                  <a:srgbClr val="FFFFFF"/>
                </a:solidFill>
                <a:latin typeface="SimSun" pitchFamily="34" charset="0"/>
                <a:ea typeface="SimSun" pitchFamily="34" charset="-122"/>
                <a:cs typeface="SimSun" pitchFamily="34" charset="-120"/>
              </a:rPr>
              <a:t> </a:t>
            </a:r>
            <a:r>
              <a:rPr lang="en-US" altLang="zh-CN" sz="3200" b="0" i="0" dirty="0">
                <a:solidFill>
                  <a:srgbClr val="FFFFFF"/>
                </a:solidFill>
                <a:latin typeface="微软雅黑" pitchFamily="34" charset="0"/>
                <a:ea typeface="微软雅黑" pitchFamily="34" charset="-122"/>
                <a:cs typeface="微软雅黑" pitchFamily="34" charset="-120"/>
              </a:rPr>
              <a:t>生活中的圆周运动</a:t>
            </a:r>
            <a:endParaRPr lang="en-US" altLang="zh-CN" sz="3200" dirty="0"/>
          </a:p>
        </p:txBody>
      </p:sp>
    </p:spTree>
  </p:cSld>
  <p:clrMapOvr>
    <a:masterClrMapping/>
  </p:clrMapOvr>
  <p:transition/>
</p:sld>
</file>

<file path=ppt/slides/slide20.xml><?xml version="1.0" encoding="utf-8"?>
<p:sld xmlns:a="http://schemas.openxmlformats.org/drawingml/2006/main" xmlns:r="http://schemas.openxmlformats.org/officeDocument/2006/relationships" xmlns:p="http://schemas.openxmlformats.org/presentationml/2006/main">
  <p:cSld name="Slide 19&amp;si=19">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46_1#fd313f1fd?vop=1&amp;pid=fc92d293f&amp;color=0,0,0&amp;vtp=1&amp;bt=1&amp;bbb=1&amp;hb=1"/>
              <p:cNvSpPr/>
              <p:nvPr/>
            </p:nvSpPr>
            <p:spPr>
              <a:xfrm>
                <a:off x="832104" y="1512000"/>
                <a:ext cx="10533888" cy="2449830"/>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【解析】衣服转到</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𝑎</m:t>
                    </m:r>
                  </m:oMath>
                </a14:m>
                <a:r>
                  <a:rPr lang="en-US" altLang="zh-CN" sz="1800" b="0" i="0" dirty="0">
                    <a:solidFill>
                      <a:srgbClr val="000000"/>
                    </a:solidFill>
                    <a:latin typeface="微软雅黑" pitchFamily="34" charset="0"/>
                    <a:ea typeface="微软雅黑" pitchFamily="34" charset="-122"/>
                    <a:cs typeface="微软雅黑" pitchFamily="34" charset="-120"/>
                  </a:rPr>
                  <a:t>位置时滚筒壁对衣服的作用力</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𝐹</m:t>
                        </m:r>
                      </m:e>
                      <m:sub>
                        <m:r>
                          <a:rPr lang="en-US" altLang="zh-CN" sz="1800" b="0" i="0">
                            <a:solidFill>
                              <a:srgbClr val="000000"/>
                            </a:solidFill>
                            <a:latin typeface="Cambria Math" pitchFamily="34" charset="0"/>
                            <a:ea typeface="Cambria Math" pitchFamily="34" charset="-122"/>
                            <a:cs typeface="Cambria Math" pitchFamily="34" charset="-120"/>
                          </a:rPr>
                          <m:t>𝑎</m:t>
                        </m:r>
                      </m:sub>
                    </m:sSub>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𝑚𝑟</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𝜔</m:t>
                        </m:r>
                      </m:e>
                      <m:sup>
                        <m:r>
                          <a:rPr lang="en-US" altLang="zh-CN" sz="1800" b="0" i="0">
                            <a:solidFill>
                              <a:srgbClr val="000000"/>
                            </a:solidFill>
                            <a:latin typeface="Cambria Math" pitchFamily="34" charset="0"/>
                            <a:ea typeface="Cambria Math" pitchFamily="34" charset="-122"/>
                            <a:cs typeface="Cambria Math" pitchFamily="34" charset="-120"/>
                          </a:rPr>
                          <m:t>2</m:t>
                        </m:r>
                      </m:sup>
                    </m:sSup>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𝑚𝑔</m:t>
                    </m:r>
                  </m:oMath>
                </a14:m>
                <a:r>
                  <a:rPr lang="en-US" altLang="zh-CN" sz="1800" b="0" i="0" dirty="0">
                    <a:solidFill>
                      <a:srgbClr val="000000"/>
                    </a:solidFill>
                    <a:latin typeface="微软雅黑" pitchFamily="34" charset="0"/>
                    <a:ea typeface="微软雅黑" pitchFamily="34" charset="-122"/>
                    <a:cs typeface="微软雅黑" pitchFamily="34" charset="-120"/>
                  </a:rPr>
                  <a:t>，在</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𝑏</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位置时滚筒壁对衣服的作用力</a:t>
                </a:r>
              </a:p>
              <a:p>
                <a:pPr latinLnBrk="1">
                  <a:lnSpc>
                    <a:spcPts val="3300"/>
                  </a:lnSpc>
                </a:pP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𝐹</m:t>
                        </m:r>
                      </m:e>
                      <m:sub>
                        <m:r>
                          <a:rPr lang="en-US" altLang="zh-CN" sz="1800" b="0" i="0">
                            <a:solidFill>
                              <a:srgbClr val="000000"/>
                            </a:solidFill>
                            <a:latin typeface="Cambria Math" pitchFamily="34" charset="0"/>
                            <a:ea typeface="Cambria Math" pitchFamily="34" charset="-122"/>
                            <a:cs typeface="Cambria Math" pitchFamily="34" charset="-120"/>
                          </a:rPr>
                          <m:t>𝑏</m:t>
                        </m:r>
                      </m:sub>
                    </m:sSub>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𝑚𝑟</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𝜔</m:t>
                        </m:r>
                      </m:e>
                      <m:sup>
                        <m:r>
                          <a:rPr lang="en-US" altLang="zh-CN" sz="1800" b="0" i="0">
                            <a:solidFill>
                              <a:srgbClr val="000000"/>
                            </a:solidFill>
                            <a:latin typeface="Cambria Math" pitchFamily="34" charset="0"/>
                            <a:ea typeface="Cambria Math" pitchFamily="34" charset="-122"/>
                            <a:cs typeface="Cambria Math" pitchFamily="34" charset="-120"/>
                          </a:rPr>
                          <m:t>2</m:t>
                        </m:r>
                      </m:sup>
                    </m:sSup>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𝑚𝑔</m:t>
                    </m:r>
                    <m:r>
                      <a:rPr lang="en-US" altLang="zh-CN" sz="1800" b="0" i="0">
                        <a:solidFill>
                          <a:srgbClr val="000000"/>
                        </a:solidFill>
                        <a:latin typeface="Cambria Math" pitchFamily="34" charset="0"/>
                        <a:ea typeface="Cambria Math" pitchFamily="34" charset="-122"/>
                        <a:cs typeface="Cambria Math" pitchFamily="34" charset="-120"/>
                      </a:rPr>
                      <m:t>&gt;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𝐹</m:t>
                        </m:r>
                      </m:e>
                      <m:sub>
                        <m:r>
                          <a:rPr lang="en-US" altLang="zh-CN" sz="1800" b="0" i="0">
                            <a:solidFill>
                              <a:srgbClr val="000000"/>
                            </a:solidFill>
                            <a:latin typeface="Cambria Math" pitchFamily="34" charset="0"/>
                            <a:ea typeface="Cambria Math" pitchFamily="34" charset="-122"/>
                            <a:cs typeface="Cambria Math" pitchFamily="34" charset="-120"/>
                          </a:rPr>
                          <m:t>𝑎</m:t>
                        </m:r>
                      </m:sub>
                    </m:sSub>
                  </m:oMath>
                </a14:m>
                <a:r>
                  <a:rPr lang="en-US" altLang="zh-CN" sz="1800" b="0" i="0" dirty="0">
                    <a:solidFill>
                      <a:srgbClr val="000000"/>
                    </a:solidFill>
                    <a:latin typeface="微软雅黑" pitchFamily="34" charset="0"/>
                    <a:ea typeface="微软雅黑" pitchFamily="34" charset="-122"/>
                    <a:cs typeface="微软雅黑" pitchFamily="34" charset="-120"/>
                  </a:rPr>
                  <a:t>，由牛顿第三定律可知，衣服在</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𝑎</m:t>
                    </m:r>
                  </m:oMath>
                </a14:m>
                <a:r>
                  <a:rPr lang="en-US" altLang="zh-CN" sz="1800" b="0" i="0" dirty="0">
                    <a:solidFill>
                      <a:srgbClr val="000000"/>
                    </a:solidFill>
                    <a:latin typeface="微软雅黑" pitchFamily="34" charset="0"/>
                    <a:ea typeface="微软雅黑" pitchFamily="34" charset="-122"/>
                    <a:cs typeface="微软雅黑" pitchFamily="34" charset="-120"/>
                  </a:rPr>
                  <a:t>位置对滚筒壁的压力比在</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𝑏</m:t>
                    </m:r>
                  </m:oMath>
                </a14:m>
                <a:r>
                  <a:rPr lang="en-US" altLang="zh-CN" sz="1800" b="0" i="0" dirty="0">
                    <a:solidFill>
                      <a:srgbClr val="000000"/>
                    </a:solidFill>
                    <a:latin typeface="微软雅黑" pitchFamily="34" charset="0"/>
                    <a:ea typeface="微软雅黑" pitchFamily="34" charset="-122"/>
                    <a:cs typeface="微软雅黑" pitchFamily="34" charset="-120"/>
                  </a:rPr>
                  <a:t>位置的小，转到</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𝑏</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位置</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时的脱水效果最好</a:t>
                </a:r>
                <a:r>
                  <a:rPr lang="en-US" altLang="zh-CN" sz="1800" b="0" i="0" dirty="0">
                    <a:solidFill>
                      <a:srgbClr val="000000"/>
                    </a:solidFill>
                    <a:latin typeface="微软雅黑" pitchFamily="34" charset="0"/>
                    <a:ea typeface="微软雅黑" pitchFamily="34" charset="-122"/>
                    <a:cs typeface="微软雅黑" pitchFamily="34" charset="-120"/>
                  </a:rPr>
                  <a:t>，故B正确，A错误；衣服转到与圆心等高时</a:t>
                </a:r>
                <a:r>
                  <a:rPr lang="en-US" altLang="zh-CN" sz="1800" b="0" i="0">
                    <a:solidFill>
                      <a:srgbClr val="000000"/>
                    </a:solidFill>
                    <a:latin typeface="微软雅黑" pitchFamily="34" charset="0"/>
                    <a:ea typeface="微软雅黑" pitchFamily="34" charset="-122"/>
                    <a:cs typeface="微软雅黑" pitchFamily="34" charset="-120"/>
                  </a:rPr>
                  <a:t>，滚筒壁对衣服的水平方向的作用力为</a:t>
                </a:r>
              </a:p>
              <a:p>
                <a:pPr latinLnBrk="1">
                  <a:lnSpc>
                    <a:spcPts val="3300"/>
                  </a:lnSpc>
                </a:pP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𝐹</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𝑚𝑟</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𝜔</m:t>
                        </m:r>
                      </m:e>
                      <m:sup>
                        <m:r>
                          <a:rPr lang="en-US" altLang="zh-CN" sz="1800" b="0" i="0">
                            <a:solidFill>
                              <a:srgbClr val="000000"/>
                            </a:solidFill>
                            <a:latin typeface="Cambria Math" pitchFamily="34" charset="0"/>
                            <a:ea typeface="Cambria Math" pitchFamily="34" charset="-122"/>
                            <a:cs typeface="Cambria Math" pitchFamily="34" charset="-120"/>
                          </a:rPr>
                          <m:t>2</m:t>
                        </m:r>
                      </m:sup>
                    </m:sSup>
                  </m:oMath>
                </a14:m>
                <a:r>
                  <a:rPr lang="en-US" altLang="zh-CN" sz="1800" b="0" i="0" dirty="0">
                    <a:solidFill>
                      <a:srgbClr val="000000"/>
                    </a:solidFill>
                    <a:latin typeface="微软雅黑" pitchFamily="34" charset="0"/>
                    <a:ea typeface="微软雅黑" pitchFamily="34" charset="-122"/>
                    <a:cs typeface="微软雅黑" pitchFamily="34" charset="-120"/>
                  </a:rPr>
                  <a:t>，竖直方向的作用力为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𝑚𝑔</m:t>
                    </m:r>
                  </m:oMath>
                </a14:m>
                <a:r>
                  <a:rPr lang="en-US" altLang="zh-CN" sz="1800" b="0" i="0" dirty="0">
                    <a:solidFill>
                      <a:srgbClr val="000000"/>
                    </a:solidFill>
                    <a:latin typeface="微软雅黑" pitchFamily="34" charset="0"/>
                    <a:ea typeface="微软雅黑" pitchFamily="34" charset="-122"/>
                    <a:cs typeface="微软雅黑" pitchFamily="34" charset="-120"/>
                  </a:rPr>
                  <a:t>，可知滚筒壁对衣服的作用力大小为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𝐹</m:t>
                    </m:r>
                    <m:r>
                      <a:rPr lang="en-US" altLang="zh-CN" sz="1800" b="0" i="0">
                        <a:solidFill>
                          <a:srgbClr val="000000"/>
                        </a:solidFill>
                        <a:latin typeface="Cambria Math" pitchFamily="34" charset="0"/>
                        <a:ea typeface="Cambria Math" pitchFamily="34" charset="-122"/>
                        <a:cs typeface="Cambria Math" pitchFamily="34" charset="-120"/>
                      </a:rPr>
                      <m:t>=</m:t>
                    </m:r>
                    <m:rad>
                      <m:radPr>
                        <m:degHide m:val="on"/>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radPr>
                      <m:deg/>
                      <m:e>
                        <m:r>
                          <a:rPr lang="en-US" altLang="zh-CN" sz="1800" b="0" i="0">
                            <a:solidFill>
                              <a:srgbClr val="000000"/>
                            </a:solidFill>
                            <a:latin typeface="Cambria Math" pitchFamily="34" charset="0"/>
                            <a:ea typeface="Cambria Math" pitchFamily="34" charset="-122"/>
                            <a:cs typeface="Cambria Math" pitchFamily="34" charset="-120"/>
                          </a:rPr>
                          <m:t>𝐹</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m:t>
                            </m:r>
                          </m:e>
                          <m:sup>
                            <m:r>
                              <a:rPr lang="en-US" altLang="zh-CN" sz="1800" b="0" i="0">
                                <a:solidFill>
                                  <a:srgbClr val="000000"/>
                                </a:solidFill>
                                <a:latin typeface="Cambria Math" pitchFamily="34" charset="0"/>
                                <a:ea typeface="Cambria Math" pitchFamily="34" charset="-122"/>
                                <a:cs typeface="Cambria Math" pitchFamily="34" charset="-120"/>
                              </a:rPr>
                              <m:t>2</m:t>
                            </m:r>
                          </m:sup>
                        </m:sSup>
                        <m:r>
                          <a:rPr lang="en-US" altLang="zh-CN" sz="1800" b="0" i="0">
                            <a:solidFill>
                              <a:srgbClr val="000000"/>
                            </a:solidFill>
                            <a:latin typeface="Cambria Math" pitchFamily="34" charset="0"/>
                            <a:ea typeface="Cambria Math" pitchFamily="34" charset="-122"/>
                            <a:cs typeface="Cambria Math" pitchFamily="34" charset="-120"/>
                          </a:rPr>
                          <m:t>+</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d>
                              <m:d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dPr>
                              <m:e>
                                <m:r>
                                  <a:rPr lang="en-US" altLang="zh-CN" sz="1800" b="0" i="0">
                                    <a:solidFill>
                                      <a:srgbClr val="000000"/>
                                    </a:solidFill>
                                    <a:latin typeface="Cambria Math" pitchFamily="34" charset="0"/>
                                    <a:ea typeface="Cambria Math" pitchFamily="34" charset="-122"/>
                                    <a:cs typeface="Cambria Math" pitchFamily="34" charset="-120"/>
                                  </a:rPr>
                                  <m:t>𝑚𝑔</m:t>
                                </m:r>
                              </m:e>
                            </m:d>
                          </m:e>
                          <m:sup>
                            <m:r>
                              <a:rPr lang="en-US" altLang="zh-CN" sz="1800" b="0" i="0">
                                <a:solidFill>
                                  <a:srgbClr val="000000"/>
                                </a:solidFill>
                                <a:latin typeface="Cambria Math" pitchFamily="34" charset="0"/>
                                <a:ea typeface="Cambria Math" pitchFamily="34" charset="-122"/>
                                <a:cs typeface="Cambria Math" pitchFamily="34" charset="-120"/>
                              </a:rPr>
                              <m:t>2</m:t>
                            </m:r>
                          </m:sup>
                        </m:sSup>
                      </m:e>
                    </m:rad>
                    <m:r>
                      <a:rPr lang="en-US" altLang="zh-CN" sz="1800" b="0" i="0">
                        <a:solidFill>
                          <a:srgbClr val="000000"/>
                        </a:solidFill>
                        <a:latin typeface="Cambria Math" pitchFamily="34" charset="0"/>
                        <a:ea typeface="Cambria Math" pitchFamily="34" charset="-122"/>
                        <a:cs typeface="Cambria Math" pitchFamily="34" charset="-120"/>
                      </a:rPr>
                      <m:t>&gt;</m:t>
                    </m:r>
                    <m:r>
                      <a:rPr lang="en-US" altLang="zh-CN" sz="1800" b="0" i="0">
                        <a:solidFill>
                          <a:srgbClr val="000000"/>
                        </a:solidFill>
                        <a:latin typeface="Cambria Math" pitchFamily="34" charset="0"/>
                        <a:ea typeface="Cambria Math" pitchFamily="34" charset="-122"/>
                        <a:cs typeface="Cambria Math" pitchFamily="34" charset="-120"/>
                      </a:rPr>
                      <m:t>𝑚𝑟</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𝜔</m:t>
                        </m:r>
                      </m:e>
                      <m:sup>
                        <m:r>
                          <a:rPr lang="en-US" altLang="zh-CN" sz="1800" b="0" i="0">
                            <a:solidFill>
                              <a:srgbClr val="000000"/>
                            </a:solidFill>
                            <a:latin typeface="Cambria Math" pitchFamily="34" charset="0"/>
                            <a:ea typeface="Cambria Math" pitchFamily="34" charset="-122"/>
                            <a:cs typeface="Cambria Math" pitchFamily="34" charset="-120"/>
                          </a:rPr>
                          <m:t>2</m:t>
                        </m:r>
                      </m:sup>
                    </m:sSup>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，故</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C</a:t>
                </a:r>
                <a:r>
                  <a:rPr lang="en-US" altLang="zh-CN" sz="1800" b="0" i="0" dirty="0">
                    <a:solidFill>
                      <a:srgbClr val="000000"/>
                    </a:solidFill>
                    <a:latin typeface="微软雅黑" pitchFamily="34" charset="0"/>
                    <a:ea typeface="微软雅黑" pitchFamily="34" charset="-122"/>
                    <a:cs typeface="微软雅黑" pitchFamily="34" charset="-120"/>
                  </a:rPr>
                  <a:t>错误；</a:t>
                </a:r>
                <a:r>
                  <a:rPr lang="en-US" altLang="zh-CN" sz="1800" b="0" i="0">
                    <a:solidFill>
                      <a:srgbClr val="000000"/>
                    </a:solidFill>
                    <a:latin typeface="微软雅黑" pitchFamily="34" charset="0"/>
                    <a:ea typeface="微软雅黑" pitchFamily="34" charset="-122"/>
                    <a:cs typeface="微软雅黑" pitchFamily="34" charset="-120"/>
                  </a:rPr>
                  <a:t>物体做离心运动时，并不是因为受到了离心力的作用</a:t>
                </a:r>
                <a:r>
                  <a:rPr lang="en-US" altLang="zh-CN" sz="1800" b="0" i="0">
                    <a:solidFill>
                      <a:srgbClr val="00A0AF"/>
                    </a:solidFill>
                    <a:latin typeface="微软雅黑" pitchFamily="34" charset="0"/>
                    <a:ea typeface="楷体" pitchFamily="34" charset="-122"/>
                    <a:cs typeface="微软雅黑" pitchFamily="34" charset="-120"/>
                  </a:rPr>
                  <a:t>（</a:t>
                </a:r>
                <a:r>
                  <a:rPr lang="en-US" altLang="zh-CN" sz="1800" b="0" i="0" dirty="0">
                    <a:solidFill>
                      <a:srgbClr val="00A0AF"/>
                    </a:solidFill>
                    <a:latin typeface="微软雅黑" pitchFamily="34" charset="0"/>
                    <a:ea typeface="楷体" pitchFamily="34" charset="-122"/>
                    <a:cs typeface="微软雅黑" pitchFamily="34" charset="-120"/>
                  </a:rPr>
                  <a:t>说明：离心力并不存在</a:t>
                </a:r>
                <a:r>
                  <a:rPr lang="en-US" altLang="zh-CN" sz="1800" b="0" i="0">
                    <a:solidFill>
                      <a:srgbClr val="00A0AF"/>
                    </a:solidFill>
                    <a:latin typeface="微软雅黑" pitchFamily="34" charset="0"/>
                    <a:ea typeface="楷体" pitchFamily="34" charset="-122"/>
                    <a:cs typeface="微软雅黑" pitchFamily="34" charset="-120"/>
                  </a:rPr>
                  <a:t>）</a:t>
                </a:r>
                <a:r>
                  <a:rPr lang="en-US" altLang="zh-CN" sz="1800" b="0" i="0">
                    <a:solidFill>
                      <a:srgbClr val="000000"/>
                    </a:solidFill>
                    <a:latin typeface="微软雅黑" pitchFamily="34" charset="0"/>
                    <a:ea typeface="微软雅黑" pitchFamily="34" charset="-122"/>
                    <a:cs typeface="微软雅黑" pitchFamily="34" charset="-120"/>
                  </a:rPr>
                  <a:t>，而是由于合外</a:t>
                </a:r>
              </a:p>
              <a:p>
                <a:pPr latinLnBrk="1">
                  <a:lnSpc>
                    <a:spcPts val="3100"/>
                  </a:lnSpc>
                </a:pPr>
                <a:r>
                  <a:rPr lang="en-US" altLang="zh-CN" b="0" i="0">
                    <a:solidFill>
                      <a:srgbClr val="000000"/>
                    </a:solidFill>
                    <a:latin typeface="微软雅黑" pitchFamily="34" charset="0"/>
                    <a:ea typeface="微软雅黑" pitchFamily="34" charset="-122"/>
                    <a:cs typeface="微软雅黑" pitchFamily="34" charset="-120"/>
                  </a:rPr>
                  <a:t>力不足以提供其做圆周运动所需的向心力</a:t>
                </a:r>
                <a:r>
                  <a:rPr lang="en-US" altLang="zh-CN" b="0" i="0" dirty="0">
                    <a:solidFill>
                      <a:srgbClr val="000000"/>
                    </a:solidFill>
                    <a:latin typeface="微软雅黑" pitchFamily="34" charset="0"/>
                    <a:ea typeface="微软雅黑" pitchFamily="34" charset="-122"/>
                    <a:cs typeface="微软雅黑" pitchFamily="34" charset="-120"/>
                  </a:rPr>
                  <a:t>，故D错误.</a:t>
                </a:r>
                <a:endParaRPr lang="en-US" altLang="zh-CN" dirty="0"/>
              </a:p>
            </p:txBody>
          </p:sp>
        </mc:Choice>
        <mc:Fallback>
          <p:sp>
            <p:nvSpPr>
              <p:cNvPr id="2" name="QC_5_AS.46_1#fd313f1fd?vop=1&amp;pid=fc92d293f&amp;color=0,0,0&amp;vtp=1&amp;bt=1&amp;bbb=1&amp;hb=1"/>
              <p:cNvSpPr>
                <a:spLocks noRot="1" noChangeAspect="1" noMove="1" noResize="1" noEditPoints="1" noAdjustHandles="1" noChangeArrowheads="1" noChangeShapeType="1" noTextEdit="1"/>
              </p:cNvSpPr>
              <p:nvPr/>
            </p:nvSpPr>
            <p:spPr>
              <a:xfrm>
                <a:off x="832104" y="1512000"/>
                <a:ext cx="10533888" cy="2449830"/>
              </a:xfrm>
              <a:prstGeom prst="rect">
                <a:avLst/>
              </a:prstGeom>
              <a:blipFill>
                <a:blip r:embed="rId3"/>
                <a:stretch>
                  <a:fillRect l="-1389" r="-1447" b="-5721"/>
                </a:stretch>
              </a:blipFill>
              <a:ln/>
            </p:spPr>
            <p:txBody>
              <a:bodyPr/>
              <a:lstStyle/>
              <a:p>
                <a:r>
                  <a:rPr lang="zh-CN" altLang="en-US">
                    <a:noFill/>
                  </a:rPr>
                  <a:t> </a:t>
                </a:r>
              </a:p>
            </p:txBody>
          </p:sp>
        </mc:Fallback>
      </mc:AlternateContent>
      <p:sp>
        <p:nvSpPr>
          <p:cNvPr id="3" name="QC_5_EX.47_1#fd313f1fd?vop=1&amp;pid=fc92d293f&amp;color=0,0,0&amp;vtp=1&amp;bbb=1&amp;hb=1"/>
          <p:cNvSpPr/>
          <p:nvPr/>
        </p:nvSpPr>
        <p:spPr>
          <a:xfrm>
            <a:off x="832104" y="4010407"/>
            <a:ext cx="10533888" cy="770255"/>
          </a:xfrm>
          <a:prstGeom prst="rect">
            <a:avLst/>
          </a:prstGeom>
          <a:noFill/>
          <a:ln/>
        </p:spPr>
        <p:txBody>
          <a:bodyPr wrap="none" lIns="0" tIns="0" rIns="0" bIns="0" rtlCol="0" anchor="t"/>
          <a:lstStyle/>
          <a:p>
            <a:pPr algn="l" latinLnBrk="1">
              <a:lnSpc>
                <a:spcPts val="3300"/>
              </a:lnSpc>
            </a:pPr>
            <a:r>
              <a:rPr lang="en-US" altLang="zh-CN" sz="1800" b="1" i="0" dirty="0">
                <a:solidFill>
                  <a:srgbClr val="000000"/>
                </a:solidFill>
                <a:latin typeface="微软雅黑" pitchFamily="34" charset="0"/>
                <a:ea typeface="微软雅黑" pitchFamily="34" charset="-122"/>
                <a:cs typeface="微软雅黑" pitchFamily="34" charset="-120"/>
              </a:rPr>
              <a:t>方法总结</a:t>
            </a:r>
            <a:r>
              <a:rPr lang="en-US" altLang="zh-CN" sz="1800" b="1"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楷体" pitchFamily="34" charset="-122"/>
                <a:cs typeface="微软雅黑" pitchFamily="34" charset="-120"/>
              </a:rPr>
              <a:t>指向圆心的合力等于所需要的向心力时</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楷体" pitchFamily="34" charset="-122"/>
                <a:cs typeface="微软雅黑" pitchFamily="34" charset="-120"/>
              </a:rPr>
              <a:t>物体做圆周运动</a:t>
            </a:r>
            <a:r>
              <a:rPr lang="en-US" altLang="zh-CN" sz="1800" b="0" i="0">
                <a:solidFill>
                  <a:srgbClr val="000000"/>
                </a:solidFill>
                <a:latin typeface="微软雅黑" pitchFamily="34" charset="0"/>
                <a:ea typeface="微软雅黑" pitchFamily="34" charset="-122"/>
                <a:cs typeface="微软雅黑" pitchFamily="34" charset="-120"/>
              </a:rPr>
              <a:t>；</a:t>
            </a:r>
            <a:r>
              <a:rPr lang="en-US" altLang="zh-CN" sz="1800" b="0" i="0">
                <a:solidFill>
                  <a:srgbClr val="000000"/>
                </a:solidFill>
                <a:latin typeface="微软雅黑" pitchFamily="34" charset="0"/>
                <a:ea typeface="楷体" pitchFamily="34" charset="-122"/>
                <a:cs typeface="微软雅黑" pitchFamily="34" charset="-120"/>
              </a:rPr>
              <a:t>指向圆心的合力大于所需要的向心</a:t>
            </a:r>
          </a:p>
          <a:p>
            <a:pPr latinLnBrk="1">
              <a:lnSpc>
                <a:spcPts val="3100"/>
              </a:lnSpc>
            </a:pPr>
            <a:r>
              <a:rPr lang="en-US" altLang="zh-CN" b="0" i="0">
                <a:solidFill>
                  <a:srgbClr val="000000"/>
                </a:solidFill>
                <a:latin typeface="微软雅黑" pitchFamily="34" charset="0"/>
                <a:ea typeface="楷体" pitchFamily="34" charset="-122"/>
                <a:cs typeface="微软雅黑" pitchFamily="34" charset="-120"/>
              </a:rPr>
              <a:t>力时</a:t>
            </a:r>
            <a:r>
              <a:rPr lang="en-US" altLang="zh-CN" b="0" i="0" dirty="0">
                <a:solidFill>
                  <a:srgbClr val="000000"/>
                </a:solidFill>
                <a:latin typeface="微软雅黑" pitchFamily="34" charset="0"/>
                <a:ea typeface="微软雅黑" pitchFamily="34" charset="-122"/>
                <a:cs typeface="微软雅黑" pitchFamily="34" charset="-120"/>
              </a:rPr>
              <a:t>，</a:t>
            </a:r>
            <a:r>
              <a:rPr lang="en-US" altLang="zh-CN" b="0" i="0" dirty="0">
                <a:solidFill>
                  <a:srgbClr val="000000"/>
                </a:solidFill>
                <a:latin typeface="微软雅黑" pitchFamily="34" charset="0"/>
                <a:ea typeface="楷体" pitchFamily="34" charset="-122"/>
                <a:cs typeface="微软雅黑" pitchFamily="34" charset="-120"/>
              </a:rPr>
              <a:t>物体做近心运动</a:t>
            </a:r>
            <a:r>
              <a:rPr lang="en-US" altLang="zh-CN" b="0" i="0" dirty="0">
                <a:solidFill>
                  <a:srgbClr val="000000"/>
                </a:solidFill>
                <a:latin typeface="微软雅黑" pitchFamily="34" charset="0"/>
                <a:ea typeface="微软雅黑" pitchFamily="34" charset="-122"/>
                <a:cs typeface="微软雅黑" pitchFamily="34" charset="-120"/>
              </a:rPr>
              <a:t>；</a:t>
            </a:r>
            <a:r>
              <a:rPr lang="en-US" altLang="zh-CN" b="0" i="0" dirty="0">
                <a:solidFill>
                  <a:srgbClr val="000000"/>
                </a:solidFill>
                <a:latin typeface="微软雅黑" pitchFamily="34" charset="0"/>
                <a:ea typeface="楷体" pitchFamily="34" charset="-122"/>
                <a:cs typeface="微软雅黑" pitchFamily="34" charset="-120"/>
              </a:rPr>
              <a:t>指向圆心的合力不足以提供所需要的向心力时</a:t>
            </a:r>
            <a:r>
              <a:rPr lang="en-US" altLang="zh-CN" b="0" i="0" dirty="0">
                <a:solidFill>
                  <a:srgbClr val="000000"/>
                </a:solidFill>
                <a:latin typeface="微软雅黑" pitchFamily="34" charset="0"/>
                <a:ea typeface="微软雅黑" pitchFamily="34" charset="-122"/>
                <a:cs typeface="微软雅黑" pitchFamily="34" charset="-120"/>
              </a:rPr>
              <a:t>，</a:t>
            </a:r>
            <a:r>
              <a:rPr lang="en-US" altLang="zh-CN" b="0" i="0" dirty="0">
                <a:solidFill>
                  <a:srgbClr val="000000"/>
                </a:solidFill>
                <a:latin typeface="微软雅黑" pitchFamily="34" charset="0"/>
                <a:ea typeface="楷体" pitchFamily="34" charset="-122"/>
                <a:cs typeface="微软雅黑" pitchFamily="34" charset="-120"/>
              </a:rPr>
              <a:t>物体做离心运动</a:t>
            </a:r>
            <a:r>
              <a:rPr lang="en-US" altLang="zh-CN" b="0" i="0" dirty="0">
                <a:solidFill>
                  <a:srgbClr val="000000"/>
                </a:solidFill>
                <a:latin typeface="微软雅黑" pitchFamily="34" charset="0"/>
                <a:ea typeface="微软雅黑" pitchFamily="34" charset="-122"/>
                <a:cs typeface="微软雅黑" pitchFamily="34" charset="-120"/>
              </a:rPr>
              <a:t>.</a:t>
            </a:r>
            <a:endParaRPr lang="en-US" altLang="zh-CN" dirty="0"/>
          </a:p>
        </p:txBody>
      </p:sp>
      <p:sp>
        <p:nvSpPr>
          <p:cNvPr id="4" name="QC_5_AS.46_1#fd313f1fd?vop=1&amp;pid=fc92d293f&amp;color=0,0,0&amp;vtp=1&amp;bt=1&amp;bbb=1&amp;hb=1&amp;uw=1">
            <a:extLst>
              <a:ext uri="{FF2B5EF4-FFF2-40B4-BE49-F238E27FC236}">
                <a16:creationId xmlns:a16="http://schemas.microsoft.com/office/drawing/2014/main" id="{376DC8B6-F0AF-F618-7E15-33CDBC0376DC}"/>
              </a:ext>
            </a:extLst>
          </p:cNvPr>
          <p:cNvSpPr/>
          <p:nvPr/>
        </p:nvSpPr>
        <p:spPr>
          <a:xfrm>
            <a:off x="3727704" y="3188177"/>
            <a:ext cx="3200464" cy="419545"/>
          </a:xfrm>
          <a:prstGeom prst="rect">
            <a:avLst/>
          </a:prstGeom>
          <a:solidFill>
            <a:schemeClr val="accent1">
              <a:alpha val="0"/>
            </a:schemeClr>
          </a:solidFill>
          <a:ln w="12700" cap="flat" cmpd="sng" algn="ctr">
            <a:solidFill>
              <a:srgbClr val="FFFFFF">
                <a:alpha val="0"/>
              </a:srgbClr>
            </a:solidFill>
            <a:prstDash val="solid"/>
            <a:miter lim="800000"/>
            <a:headEnd type="none" w="med" len="med"/>
            <a:tailEnd type="none" w="med" len="med"/>
          </a:ln>
        </p:spPr>
        <p:style>
          <a:lnRef idx="2">
            <a:schemeClr val="accent1">
              <a:shade val="15000"/>
            </a:schemeClr>
          </a:lnRef>
          <a:fillRef idx="1">
            <a:schemeClr val="accent1"/>
          </a:fillRef>
          <a:effectRef idx="0">
            <a:schemeClr val="accent1"/>
          </a:effectRef>
          <a:fontRef idx="minor">
            <a:schemeClr val="lt1"/>
          </a:fontRef>
        </p:style>
        <p:txBody>
          <a:bodyPr wrap="none" lIns="0" tIns="0" rIns="0" bIns="0" rtlCol="0" anchor="ctr"/>
          <a:lstStyle/>
          <a:p>
            <a:pPr>
              <a:lnSpc>
                <a:spcPts val="3960"/>
              </a:lnSpc>
            </a:pPr>
            <a:r>
              <a:rPr kumimoji="0" lang="en-US" altLang="zh-CN" sz="100" b="0" i="0" u="wavy" strike="noStrike" kern="0" cap="none" spc="-10300" normalizeH="0" baseline="0" noProof="0">
                <a:ln>
                  <a:noFill/>
                </a:ln>
                <a:solidFill>
                  <a:srgbClr val="00A0AF"/>
                </a:solidFill>
                <a:effectLst/>
                <a:uLnTx/>
                <a:uFill>
                  <a:solidFill>
                    <a:srgbClr val="00A0AF"/>
                  </a:solidFill>
                </a:uFill>
                <a:latin typeface="SimSun" panose="02010600030101010101" pitchFamily="2" charset="-122"/>
              </a:rPr>
              <a:t>.</a:t>
            </a:r>
            <a:r>
              <a:rPr kumimoji="0" lang="en-US" altLang="zh-CN" sz="1800" b="0" i="0" u="wavy" strike="noStrike" kern="0" cap="none" spc="0" normalizeH="0" baseline="0" noProof="0">
                <a:ln>
                  <a:noFill/>
                </a:ln>
                <a:solidFill>
                  <a:srgbClr val="00A0AF"/>
                </a:solidFill>
                <a:effectLst/>
                <a:uLnTx/>
                <a:uFill>
                  <a:solidFill>
                    <a:srgbClr val="00A0AF"/>
                  </a:solidFill>
                </a:uFill>
                <a:latin typeface="SimSun" panose="02010600030101010101" pitchFamily="2" charset="-122"/>
              </a:rPr>
              <a:t>                            </a:t>
            </a:r>
            <a:r>
              <a:rPr kumimoji="0" lang="en-US" altLang="zh-CN" sz="100" b="0" i="0" u="wavy" strike="noStrike" kern="0" cap="none" spc="-10300" normalizeH="0" baseline="0" noProof="0">
                <a:ln>
                  <a:noFill/>
                </a:ln>
                <a:solidFill>
                  <a:srgbClr val="00A0AF"/>
                </a:solidFill>
                <a:effectLst/>
                <a:uLnTx/>
                <a:uFill>
                  <a:solidFill>
                    <a:srgbClr val="00A0AF"/>
                  </a:solidFill>
                </a:uFill>
                <a:latin typeface="SimSun" panose="02010600030101010101" pitchFamily="2" charset="-122"/>
              </a:rPr>
              <a:t>.</a:t>
            </a:r>
            <a:endParaRPr kumimoji="0" lang="en-US" altLang="zh-CN" sz="100" b="0" i="0" u="wavy" strike="noStrike" kern="0" cap="none" spc="-10300" normalizeH="0" baseline="0" noProof="0" dirty="0">
              <a:ln>
                <a:noFill/>
              </a:ln>
              <a:solidFill>
                <a:srgbClr val="00A0AF"/>
              </a:solidFill>
              <a:effectLst/>
              <a:uLnTx/>
              <a:uFill>
                <a:solidFill>
                  <a:srgbClr val="00A0AF"/>
                </a:solidFill>
              </a:uFill>
              <a:latin typeface="SimSun" panose="02010600030101010101" pitchFamily="2"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 calcmode="lin" valueType="num">
                                      <p:cBhvr additive="base">
                                        <p:cTn id="15"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21.xml><?xml version="1.0" encoding="utf-8"?>
<p:sld xmlns:a="http://schemas.openxmlformats.org/drawingml/2006/main" xmlns:r="http://schemas.openxmlformats.org/officeDocument/2006/relationships" xmlns:p="http://schemas.openxmlformats.org/presentationml/2006/main">
  <p:cSld name="Slide 20&amp;si=20">
    <p:spTree>
      <p:nvGrpSpPr>
        <p:cNvPr id="1" name=""/>
        <p:cNvGrpSpPr/>
        <p:nvPr/>
      </p:nvGrpSpPr>
      <p:grpSpPr>
        <a:xfrm>
          <a:off x="0" y="0"/>
          <a:ext cx="0" cy="0"/>
          <a:chOff x="0" y="0"/>
          <a:chExt cx="0" cy="0"/>
        </a:xfrm>
      </p:grpSpPr>
      <p:sp>
        <p:nvSpPr>
          <p:cNvPr id="2" name="QC_4_BD.48_1#954e24c2b?vop=1&amp;pid=243f6029e&amp;color=0,0,0&amp;vtp=1&amp;bt=1&amp;bbb=1&amp;hb=1"/>
          <p:cNvSpPr/>
          <p:nvPr/>
        </p:nvSpPr>
        <p:spPr>
          <a:xfrm>
            <a:off x="832104" y="1512000"/>
            <a:ext cx="10533888" cy="770255"/>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1.</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楷体" pitchFamily="34" charset="-122"/>
                <a:cs typeface="微软雅黑" pitchFamily="34" charset="-120"/>
              </a:rPr>
              <a:t>多选</a:t>
            </a:r>
            <a:r>
              <a:rPr lang="en-US" altLang="zh-CN" sz="1800" b="0" i="0" dirty="0">
                <a:solidFill>
                  <a:srgbClr val="000000"/>
                </a:solidFill>
                <a:latin typeface="微软雅黑" pitchFamily="34" charset="0"/>
                <a:ea typeface="微软雅黑" pitchFamily="34" charset="-122"/>
                <a:cs typeface="微软雅黑" pitchFamily="34" charset="-120"/>
              </a:rPr>
              <a:t>）某同学在观察飞机在空中进行飞行表演时，</a:t>
            </a:r>
            <a:r>
              <a:rPr lang="en-US" altLang="zh-CN" sz="1800" b="0" i="0">
                <a:solidFill>
                  <a:srgbClr val="000000"/>
                </a:solidFill>
                <a:latin typeface="微软雅黑" pitchFamily="34" charset="0"/>
                <a:ea typeface="微软雅黑" pitchFamily="34" charset="-122"/>
                <a:cs typeface="微软雅黑" pitchFamily="34" charset="-120"/>
              </a:rPr>
              <a:t>发现飞机有时在竖直方向做圆周运动上下翻飞，</a:t>
            </a:r>
          </a:p>
          <a:p>
            <a:pPr latinLnBrk="1">
              <a:lnSpc>
                <a:spcPts val="3100"/>
              </a:lnSpc>
            </a:pPr>
            <a:r>
              <a:rPr lang="en-US" altLang="zh-CN" b="0" i="0">
                <a:solidFill>
                  <a:srgbClr val="000000"/>
                </a:solidFill>
                <a:latin typeface="微软雅黑" pitchFamily="34" charset="0"/>
                <a:ea typeface="微软雅黑" pitchFamily="34" charset="-122"/>
                <a:cs typeface="微软雅黑" pitchFamily="34" charset="-120"/>
              </a:rPr>
              <a:t>有时在水平方向做匀速圆周运动</a:t>
            </a:r>
            <a:r>
              <a:rPr lang="en-US" altLang="zh-CN" b="0" i="0" dirty="0">
                <a:solidFill>
                  <a:srgbClr val="000000"/>
                </a:solidFill>
                <a:latin typeface="微软雅黑" pitchFamily="34" charset="0"/>
                <a:ea typeface="微软雅黑" pitchFamily="34" charset="-122"/>
                <a:cs typeface="微软雅黑" pitchFamily="34" charset="-120"/>
              </a:rPr>
              <a:t>，如图所示.</a:t>
            </a:r>
            <a:r>
              <a:rPr lang="en-US" altLang="zh-CN" b="0" i="0">
                <a:solidFill>
                  <a:srgbClr val="000000"/>
                </a:solidFill>
                <a:latin typeface="微软雅黑" pitchFamily="34" charset="0"/>
                <a:ea typeface="微软雅黑" pitchFamily="34" charset="-122"/>
                <a:cs typeface="微软雅黑" pitchFamily="34" charset="-120"/>
              </a:rPr>
              <a:t>则下列说法中正确的是(</a:t>
            </a:r>
            <a:r>
              <a:rPr lang="en-US" altLang="zh-CN" b="0" i="0">
                <a:solidFill>
                  <a:srgbClr val="000000"/>
                </a:solidFill>
                <a:latin typeface="SimSun" pitchFamily="34" charset="0"/>
                <a:ea typeface="SimSun" pitchFamily="34" charset="-122"/>
                <a:cs typeface="SimSun" pitchFamily="34" charset="-120"/>
              </a:rPr>
              <a:t> </a:t>
            </a:r>
            <a:r>
              <a:rPr lang="en-US" altLang="zh-CN" b="1" i="0">
                <a:solidFill>
                  <a:srgbClr val="000000"/>
                </a:solidFill>
                <a:latin typeface="SimSun" pitchFamily="34" charset="0"/>
                <a:ea typeface="SimSun" pitchFamily="34" charset="-122"/>
                <a:cs typeface="SimSun" pitchFamily="34" charset="-120"/>
              </a:rPr>
              <a:t>      </a:t>
            </a:r>
            <a:r>
              <a:rPr lang="en-US" altLang="zh-CN" b="0" i="0">
                <a:solidFill>
                  <a:srgbClr val="000000"/>
                </a:solidFill>
                <a:latin typeface="微软雅黑" pitchFamily="34" charset="0"/>
                <a:ea typeface="微软雅黑" pitchFamily="34" charset="-122"/>
                <a:cs typeface="微软雅黑" pitchFamily="34" charset="-120"/>
              </a:rPr>
              <a:t>)</a:t>
            </a:r>
            <a:endParaRPr lang="en-US" altLang="zh-CN" dirty="0"/>
          </a:p>
        </p:txBody>
      </p:sp>
      <p:sp>
        <p:nvSpPr>
          <p:cNvPr id="3" name="QC_4_AN.49_1#954e24c2b.bracket?vop=1&amp;pid=243f6029e&amp;color=0,0,0&amp;vpa=9&amp;vtp=1&amp;bbb=1"/>
          <p:cNvSpPr/>
          <p:nvPr/>
        </p:nvSpPr>
        <p:spPr>
          <a:xfrm>
            <a:off x="7725822" y="1917765"/>
            <a:ext cx="496888" cy="353822"/>
          </a:xfrm>
          <a:prstGeom prst="rect">
            <a:avLst/>
          </a:prstGeom>
          <a:noFill/>
          <a:ln/>
        </p:spPr>
        <p:txBody>
          <a:bodyPr wrap="none" lIns="0" tIns="0" rIns="0" bIns="0" rtlCol="0" anchor="t"/>
          <a:lstStyle/>
          <a:p>
            <a:pPr algn="ctr" latinLnBrk="1">
              <a:lnSpc>
                <a:spcPts val="3100"/>
              </a:lnSpc>
            </a:pPr>
            <a:r>
              <a:rPr lang="en-US" altLang="zh-CN" b="1" i="0" dirty="0">
                <a:solidFill>
                  <a:srgbClr val="FF0000"/>
                </a:solidFill>
                <a:latin typeface="Arial (正文)" pitchFamily="34" charset="0"/>
                <a:ea typeface="微软雅黑" pitchFamily="34" charset="-122"/>
                <a:cs typeface="Arial (正文)" pitchFamily="34" charset="-120"/>
              </a:rPr>
              <a:t>CD</a:t>
            </a:r>
            <a:endParaRPr lang="en-US" altLang="zh-CN" dirty="0"/>
          </a:p>
        </p:txBody>
      </p:sp>
      <p:pic>
        <p:nvPicPr>
          <p:cNvPr id="4" name="QC_4_BD.48_3#954e24c2b?htil=1&amp;vop=1&amp;pid=243f6029e&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2798064" y="2410017"/>
            <a:ext cx="1335024" cy="1600200"/>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5" name="QC_4_BD.48_4#954e24c2b?htil=1&amp;vop=1&amp;pid=243f6029e&amp;color=0,0,0&amp;tib=255,255,255&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7818120" y="3114105"/>
            <a:ext cx="1828800" cy="886968"/>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6" name="QC_4_BD.48_5#954e24c2b.choices?vop=1&amp;pid=243f6029e&amp;color=0,0,0&amp;vtp=1&amp;bbb=1"/>
          <p:cNvSpPr/>
          <p:nvPr/>
        </p:nvSpPr>
        <p:spPr>
          <a:xfrm>
            <a:off x="832104" y="4149917"/>
            <a:ext cx="10533888" cy="1608455"/>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A.</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飞机在水平面上做匀速圆周运动的向心力只能由重力提供</a:t>
            </a:r>
            <a:endParaRPr lang="en-US" altLang="zh-CN" sz="1800" dirty="0"/>
          </a:p>
          <a:p>
            <a:pPr latinLnBrk="1">
              <a:lnSpc>
                <a:spcPts val="3300"/>
              </a:lnSpc>
            </a:pPr>
            <a:r>
              <a:rPr lang="en-US" altLang="zh-CN" b="0" i="0">
                <a:solidFill>
                  <a:srgbClr val="000000"/>
                </a:solidFill>
                <a:latin typeface="微软雅黑" pitchFamily="34" charset="0"/>
                <a:ea typeface="微软雅黑" pitchFamily="34" charset="-122"/>
                <a:cs typeface="微软雅黑" pitchFamily="34" charset="-120"/>
              </a:rPr>
              <a:t>B</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飞机在水平面上做匀速圆周运动时，向心力由空气对飞机的支持力提供</a:t>
            </a:r>
            <a:endParaRPr lang="en-US" altLang="zh-CN" sz="1800" dirty="0"/>
          </a:p>
          <a:p>
            <a:pPr latinLnBrk="1">
              <a:lnSpc>
                <a:spcPts val="3300"/>
              </a:lnSpc>
            </a:pPr>
            <a:r>
              <a:rPr lang="en-US" altLang="zh-CN" b="0" i="0">
                <a:solidFill>
                  <a:srgbClr val="000000"/>
                </a:solidFill>
                <a:latin typeface="微软雅黑" pitchFamily="34" charset="0"/>
                <a:ea typeface="微软雅黑" pitchFamily="34" charset="-122"/>
                <a:cs typeface="微软雅黑" pitchFamily="34" charset="-120"/>
              </a:rPr>
              <a:t>C</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飞机在竖直面上做圆周运动在最高点时，飞行员有失重的感觉</a:t>
            </a:r>
            <a:endParaRPr lang="en-US" altLang="zh-CN" sz="1800" dirty="0"/>
          </a:p>
          <a:p>
            <a:pPr latinLnBrk="1">
              <a:lnSpc>
                <a:spcPts val="3100"/>
              </a:lnSpc>
            </a:pPr>
            <a:r>
              <a:rPr lang="en-US" altLang="zh-CN" b="0" i="0">
                <a:solidFill>
                  <a:srgbClr val="000000"/>
                </a:solidFill>
                <a:latin typeface="微软雅黑" pitchFamily="34" charset="0"/>
                <a:ea typeface="微软雅黑" pitchFamily="34" charset="-122"/>
                <a:cs typeface="微软雅黑" pitchFamily="34" charset="-120"/>
              </a:rPr>
              <a:t>D</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飞机在竖直面上做圆周运动在最低点时，飞行员受座椅的支持力最大</a:t>
            </a:r>
            <a:endParaRPr lang="en-US" altLang="zh-CN" sz="1800"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22.xml><?xml version="1.0" encoding="utf-8"?>
<p:sld xmlns:a="http://schemas.openxmlformats.org/drawingml/2006/main" xmlns:r="http://schemas.openxmlformats.org/officeDocument/2006/relationships" xmlns:p="http://schemas.openxmlformats.org/presentationml/2006/main">
  <p:cSld name="Slide 21&amp;si=21">
    <p:spTree>
      <p:nvGrpSpPr>
        <p:cNvPr id="1" name=""/>
        <p:cNvGrpSpPr/>
        <p:nvPr/>
      </p:nvGrpSpPr>
      <p:grpSpPr>
        <a:xfrm>
          <a:off x="0" y="0"/>
          <a:ext cx="0" cy="0"/>
          <a:chOff x="0" y="0"/>
          <a:chExt cx="0" cy="0"/>
        </a:xfrm>
      </p:grpSpPr>
      <p:sp>
        <p:nvSpPr>
          <p:cNvPr id="2" name="QC_4_AS.50_1#954e24c2b?vop=1&amp;pid=243f6029e&amp;color=0,0,0&amp;vtp=1&amp;bt=1&amp;bbb=1&amp;hb=1"/>
          <p:cNvSpPr/>
          <p:nvPr/>
        </p:nvSpPr>
        <p:spPr>
          <a:xfrm>
            <a:off x="832104" y="1512000"/>
            <a:ext cx="10533888" cy="1611630"/>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a:solidFill>
                  <a:srgbClr val="000000"/>
                </a:solidFill>
                <a:latin typeface="微软雅黑" pitchFamily="34" charset="0"/>
                <a:ea typeface="微软雅黑" pitchFamily="34" charset="-122"/>
                <a:cs typeface="微软雅黑" pitchFamily="34" charset="-120"/>
              </a:rPr>
              <a:t>解析】飞机在水平面上做匀速圆周运动时</a:t>
            </a:r>
            <a:r>
              <a:rPr lang="en-US" altLang="zh-CN" sz="1800" b="0" i="0" dirty="0">
                <a:solidFill>
                  <a:srgbClr val="000000"/>
                </a:solidFill>
                <a:latin typeface="微软雅黑" pitchFamily="34" charset="0"/>
                <a:ea typeface="微软雅黑" pitchFamily="34" charset="-122"/>
                <a:cs typeface="微软雅黑" pitchFamily="34" charset="-120"/>
              </a:rPr>
              <a:t>，合外力提供向心力</a:t>
            </a:r>
            <a:r>
              <a:rPr lang="en-US" altLang="zh-CN" sz="1800" b="0" i="0">
                <a:solidFill>
                  <a:srgbClr val="000000"/>
                </a:solidFill>
                <a:latin typeface="微软雅黑" pitchFamily="34" charset="0"/>
                <a:ea typeface="微软雅黑" pitchFamily="34" charset="-122"/>
                <a:cs typeface="微软雅黑" pitchFamily="34" charset="-120"/>
              </a:rPr>
              <a:t>，即重力与空气对飞机的支持力的合力提</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供</a:t>
            </a:r>
            <a:r>
              <a:rPr lang="en-US" altLang="zh-CN" sz="1800" b="0" i="0">
                <a:solidFill>
                  <a:srgbClr val="00A0AF"/>
                </a:solidFill>
                <a:latin typeface="微软雅黑" pitchFamily="34" charset="0"/>
                <a:ea typeface="楷体" pitchFamily="34" charset="-122"/>
                <a:cs typeface="微软雅黑" pitchFamily="34" charset="-120"/>
              </a:rPr>
              <a:t>（</a:t>
            </a:r>
            <a:r>
              <a:rPr lang="en-US" altLang="zh-CN" sz="1800" b="0" i="0" dirty="0">
                <a:solidFill>
                  <a:srgbClr val="00A0AF"/>
                </a:solidFill>
                <a:latin typeface="微软雅黑" pitchFamily="34" charset="0"/>
                <a:ea typeface="楷体" pitchFamily="34" charset="-122"/>
                <a:cs typeface="微软雅黑" pitchFamily="34" charset="-120"/>
              </a:rPr>
              <a:t>注意：合力提供向心力）</a:t>
            </a:r>
            <a:r>
              <a:rPr lang="en-US" altLang="zh-CN" sz="1800" b="0" i="0" dirty="0">
                <a:solidFill>
                  <a:srgbClr val="000000"/>
                </a:solidFill>
                <a:latin typeface="微软雅黑" pitchFamily="34" charset="0"/>
                <a:ea typeface="微软雅黑" pitchFamily="34" charset="-122"/>
                <a:cs typeface="微软雅黑" pitchFamily="34" charset="-120"/>
              </a:rPr>
              <a:t>，故A、B错误；在最高点时，合力向下，加速度向下</a:t>
            </a:r>
            <a:r>
              <a:rPr lang="en-US" altLang="zh-CN" sz="1800" b="0" i="0">
                <a:solidFill>
                  <a:srgbClr val="000000"/>
                </a:solidFill>
                <a:latin typeface="微软雅黑" pitchFamily="34" charset="0"/>
                <a:ea typeface="微软雅黑" pitchFamily="34" charset="-122"/>
                <a:cs typeface="微软雅黑" pitchFamily="34" charset="-120"/>
              </a:rPr>
              <a:t>，飞行员处于失重状</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态</a:t>
            </a:r>
            <a:r>
              <a:rPr lang="en-US" altLang="zh-CN" sz="1800" b="0" i="0" dirty="0">
                <a:solidFill>
                  <a:srgbClr val="000000"/>
                </a:solidFill>
                <a:latin typeface="微软雅黑" pitchFamily="34" charset="0"/>
                <a:ea typeface="微软雅黑" pitchFamily="34" charset="-122"/>
                <a:cs typeface="微软雅黑" pitchFamily="34" charset="-120"/>
              </a:rPr>
              <a:t>，飞行员有失重感，故C正确；在最低点时，飞行员受座椅的支持力和自身重力</a:t>
            </a:r>
            <a:r>
              <a:rPr lang="en-US" altLang="zh-CN" sz="1800" b="0" i="0">
                <a:solidFill>
                  <a:srgbClr val="000000"/>
                </a:solidFill>
                <a:latin typeface="微软雅黑" pitchFamily="34" charset="0"/>
                <a:ea typeface="微软雅黑" pitchFamily="34" charset="-122"/>
                <a:cs typeface="微软雅黑" pitchFamily="34" charset="-120"/>
              </a:rPr>
              <a:t>，合力竖直向上提供向</a:t>
            </a:r>
          </a:p>
          <a:p>
            <a:pPr latinLnBrk="1">
              <a:lnSpc>
                <a:spcPts val="3100"/>
              </a:lnSpc>
            </a:pPr>
            <a:r>
              <a:rPr lang="en-US" altLang="zh-CN" b="0" i="0">
                <a:solidFill>
                  <a:srgbClr val="000000"/>
                </a:solidFill>
                <a:latin typeface="微软雅黑" pitchFamily="34" charset="0"/>
                <a:ea typeface="微软雅黑" pitchFamily="34" charset="-122"/>
                <a:cs typeface="微软雅黑" pitchFamily="34" charset="-120"/>
              </a:rPr>
              <a:t>心力</a:t>
            </a:r>
            <a:r>
              <a:rPr lang="en-US" altLang="zh-CN" b="0" i="0" dirty="0">
                <a:solidFill>
                  <a:srgbClr val="000000"/>
                </a:solidFill>
                <a:latin typeface="微软雅黑" pitchFamily="34" charset="0"/>
                <a:ea typeface="微软雅黑" pitchFamily="34" charset="-122"/>
                <a:cs typeface="微软雅黑" pitchFamily="34" charset="-120"/>
              </a:rPr>
              <a:t>，此时飞行员受座椅的支持力最大，故D正确.</a:t>
            </a:r>
            <a:endParaRPr lang="en-US" altLang="zh-CN" dirty="0"/>
          </a:p>
        </p:txBody>
      </p:sp>
      <p:sp>
        <p:nvSpPr>
          <p:cNvPr id="3" name="QC_4_AS.50_1#954e24c2b?vop=1&amp;pid=243f6029e&amp;color=0,0,0&amp;vtp=1&amp;bt=1&amp;bbb=1&amp;hb=1&amp;uw=1">
            <a:extLst>
              <a:ext uri="{FF2B5EF4-FFF2-40B4-BE49-F238E27FC236}">
                <a16:creationId xmlns:a16="http://schemas.microsoft.com/office/drawing/2014/main" id="{2987C0F8-12DC-7A0A-4597-F494B026CEB4}"/>
              </a:ext>
            </a:extLst>
          </p:cNvPr>
          <p:cNvSpPr/>
          <p:nvPr/>
        </p:nvSpPr>
        <p:spPr>
          <a:xfrm>
            <a:off x="1746504" y="1511777"/>
            <a:ext cx="9669464" cy="419545"/>
          </a:xfrm>
          <a:prstGeom prst="rect">
            <a:avLst/>
          </a:prstGeom>
          <a:solidFill>
            <a:schemeClr val="accent1">
              <a:alpha val="0"/>
            </a:schemeClr>
          </a:solidFill>
          <a:ln w="12700" cap="flat" cmpd="sng" algn="ctr">
            <a:solidFill>
              <a:srgbClr val="FFFFFF">
                <a:alpha val="0"/>
              </a:srgbClr>
            </a:solidFill>
            <a:prstDash val="solid"/>
            <a:miter lim="800000"/>
            <a:headEnd type="none" w="med" len="med"/>
            <a:tailEnd type="none" w="med" len="med"/>
          </a:ln>
        </p:spPr>
        <p:style>
          <a:lnRef idx="2">
            <a:schemeClr val="accent1">
              <a:shade val="15000"/>
            </a:schemeClr>
          </a:lnRef>
          <a:fillRef idx="1">
            <a:schemeClr val="accent1"/>
          </a:fillRef>
          <a:effectRef idx="0">
            <a:schemeClr val="accent1"/>
          </a:effectRef>
          <a:fontRef idx="minor">
            <a:schemeClr val="lt1"/>
          </a:fontRef>
        </p:style>
        <p:txBody>
          <a:bodyPr wrap="none" lIns="0" tIns="0" rIns="0" bIns="0" rtlCol="0" anchor="ctr"/>
          <a:lstStyle/>
          <a:p>
            <a:pPr>
              <a:lnSpc>
                <a:spcPts val="3960"/>
              </a:lnSpc>
            </a:pPr>
            <a:r>
              <a:rPr kumimoji="0" lang="en-US" altLang="zh-CN" sz="100" b="0" i="0" u="wavy" strike="noStrike" kern="0" cap="none" spc="-10300" normalizeH="0" baseline="0" noProof="0">
                <a:ln>
                  <a:noFill/>
                </a:ln>
                <a:solidFill>
                  <a:srgbClr val="00A0AF"/>
                </a:solidFill>
                <a:effectLst/>
                <a:uLnTx/>
                <a:uFill>
                  <a:solidFill>
                    <a:srgbClr val="00A0AF"/>
                  </a:solidFill>
                </a:uFill>
                <a:latin typeface="SimSun" panose="02010600030101010101" pitchFamily="2" charset="-122"/>
              </a:rPr>
              <a:t>.</a:t>
            </a:r>
            <a:r>
              <a:rPr kumimoji="0" lang="en-US" altLang="zh-CN" sz="1800" b="0" i="0" u="wavy" strike="noStrike" kern="0" cap="none" spc="0" normalizeH="0" baseline="0" noProof="0">
                <a:ln>
                  <a:noFill/>
                </a:ln>
                <a:solidFill>
                  <a:srgbClr val="00A0AF"/>
                </a:solidFill>
                <a:effectLst/>
                <a:uLnTx/>
                <a:uFill>
                  <a:solidFill>
                    <a:srgbClr val="00A0AF"/>
                  </a:solidFill>
                </a:uFill>
                <a:latin typeface="SimSun" panose="02010600030101010101" pitchFamily="2" charset="-122"/>
              </a:rPr>
              <a:t>                                                                                     </a:t>
            </a:r>
            <a:r>
              <a:rPr kumimoji="0" lang="en-US" altLang="zh-CN" sz="100" b="0" i="0" u="wavy" strike="noStrike" kern="0" cap="none" spc="-10300" normalizeH="0" baseline="0" noProof="0">
                <a:ln>
                  <a:noFill/>
                </a:ln>
                <a:solidFill>
                  <a:srgbClr val="00A0AF"/>
                </a:solidFill>
                <a:effectLst/>
                <a:uLnTx/>
                <a:uFill>
                  <a:solidFill>
                    <a:srgbClr val="00A0AF"/>
                  </a:solidFill>
                </a:uFill>
                <a:latin typeface="SimSun" panose="02010600030101010101" pitchFamily="2" charset="-122"/>
              </a:rPr>
              <a:t>.</a:t>
            </a:r>
            <a:endParaRPr kumimoji="0" lang="en-US" altLang="zh-CN" sz="100" b="0" i="0" u="wavy" strike="noStrike" kern="0" cap="none" spc="-10300" normalizeH="0" baseline="0" noProof="0" dirty="0">
              <a:ln>
                <a:noFill/>
              </a:ln>
              <a:solidFill>
                <a:srgbClr val="00A0AF"/>
              </a:solidFill>
              <a:effectLst/>
              <a:uLnTx/>
              <a:uFill>
                <a:solidFill>
                  <a:srgbClr val="00A0AF"/>
                </a:solidFill>
              </a:uFill>
              <a:latin typeface="SimSun" panose="02010600030101010101" pitchFamily="2" charset="-122"/>
            </a:endParaRPr>
          </a:p>
        </p:txBody>
      </p:sp>
      <p:sp>
        <p:nvSpPr>
          <p:cNvPr id="4" name="QC_4_AS.50_1#954e24c2b?vop=1&amp;pid=243f6029e&amp;color=0,0,0&amp;vtp=1&amp;bt=1&amp;bbb=1&amp;hb=1&amp;uw=1">
            <a:extLst>
              <a:ext uri="{FF2B5EF4-FFF2-40B4-BE49-F238E27FC236}">
                <a16:creationId xmlns:a16="http://schemas.microsoft.com/office/drawing/2014/main" id="{A5FDB579-D806-E4F5-CF5D-D19871554EAD}"/>
              </a:ext>
            </a:extLst>
          </p:cNvPr>
          <p:cNvSpPr/>
          <p:nvPr/>
        </p:nvSpPr>
        <p:spPr>
          <a:xfrm>
            <a:off x="832104" y="1930877"/>
            <a:ext cx="228600" cy="419545"/>
          </a:xfrm>
          <a:prstGeom prst="rect">
            <a:avLst/>
          </a:prstGeom>
          <a:solidFill>
            <a:schemeClr val="accent1">
              <a:alpha val="0"/>
            </a:schemeClr>
          </a:solidFill>
          <a:ln w="12700" cap="flat" cmpd="sng" algn="ctr">
            <a:solidFill>
              <a:srgbClr val="FFFFFF">
                <a:alpha val="0"/>
              </a:srgbClr>
            </a:solidFill>
            <a:prstDash val="solid"/>
            <a:miter lim="800000"/>
            <a:headEnd type="none" w="med" len="med"/>
            <a:tailEnd type="none" w="med" len="med"/>
          </a:ln>
        </p:spPr>
        <p:style>
          <a:lnRef idx="2">
            <a:schemeClr val="accent1">
              <a:shade val="15000"/>
            </a:schemeClr>
          </a:lnRef>
          <a:fillRef idx="1">
            <a:schemeClr val="accent1"/>
          </a:fillRef>
          <a:effectRef idx="0">
            <a:schemeClr val="accent1"/>
          </a:effectRef>
          <a:fontRef idx="minor">
            <a:schemeClr val="lt1"/>
          </a:fontRef>
        </p:style>
        <p:txBody>
          <a:bodyPr wrap="none" lIns="0" tIns="0" rIns="0" bIns="0" rtlCol="0" anchor="ctr"/>
          <a:lstStyle/>
          <a:p>
            <a:pPr>
              <a:lnSpc>
                <a:spcPts val="3960"/>
              </a:lnSpc>
            </a:pPr>
            <a:r>
              <a:rPr kumimoji="0" lang="en-US" altLang="zh-CN" sz="100" b="0" i="0" u="wavy" strike="noStrike" kern="0" cap="none" spc="-10300" normalizeH="0" baseline="0" noProof="0">
                <a:ln>
                  <a:noFill/>
                </a:ln>
                <a:solidFill>
                  <a:srgbClr val="00A0AF"/>
                </a:solidFill>
                <a:effectLst/>
                <a:uLnTx/>
                <a:uFill>
                  <a:solidFill>
                    <a:srgbClr val="00A0AF"/>
                  </a:solidFill>
                </a:uFill>
                <a:latin typeface="SimSun" panose="02010600030101010101" pitchFamily="2" charset="-122"/>
              </a:rPr>
              <a:t>.</a:t>
            </a:r>
            <a:r>
              <a:rPr kumimoji="0" lang="en-US" altLang="zh-CN" sz="1800" b="0" i="0" u="wavy" strike="noStrike" kern="0" cap="none" spc="0" normalizeH="0" baseline="0" noProof="0">
                <a:ln>
                  <a:noFill/>
                </a:ln>
                <a:solidFill>
                  <a:srgbClr val="00A0AF"/>
                </a:solidFill>
                <a:effectLst/>
                <a:uLnTx/>
                <a:uFill>
                  <a:solidFill>
                    <a:srgbClr val="00A0AF"/>
                  </a:solidFill>
                </a:uFill>
                <a:latin typeface="SimSun" panose="02010600030101010101" pitchFamily="2" charset="-122"/>
              </a:rPr>
              <a:t>  </a:t>
            </a:r>
            <a:r>
              <a:rPr kumimoji="0" lang="en-US" altLang="zh-CN" sz="100" b="0" i="0" u="wavy" strike="noStrike" kern="0" cap="none" spc="-10300" normalizeH="0" baseline="0" noProof="0">
                <a:ln>
                  <a:noFill/>
                </a:ln>
                <a:solidFill>
                  <a:srgbClr val="00A0AF"/>
                </a:solidFill>
                <a:effectLst/>
                <a:uLnTx/>
                <a:uFill>
                  <a:solidFill>
                    <a:srgbClr val="00A0AF"/>
                  </a:solidFill>
                </a:uFill>
                <a:latin typeface="SimSun" panose="02010600030101010101" pitchFamily="2" charset="-122"/>
              </a:rPr>
              <a:t>.</a:t>
            </a:r>
            <a:endParaRPr kumimoji="0" lang="en-US" altLang="zh-CN" sz="100" b="0" i="0" u="wavy" strike="noStrike" kern="0" cap="none" spc="-10300" normalizeH="0" baseline="0" noProof="0" dirty="0">
              <a:ln>
                <a:noFill/>
              </a:ln>
              <a:solidFill>
                <a:srgbClr val="00A0AF"/>
              </a:solidFill>
              <a:effectLst/>
              <a:uLnTx/>
              <a:uFill>
                <a:solidFill>
                  <a:srgbClr val="00A0AF"/>
                </a:solidFill>
              </a:uFill>
              <a:latin typeface="SimSun" panose="02010600030101010101" pitchFamily="2" charset="-122"/>
            </a:endParaRPr>
          </a:p>
        </p:txBody>
      </p:sp>
    </p:spTree>
  </p:cSld>
  <p:clrMapOvr>
    <a:masterClrMapping/>
  </p:clrMapOvr>
  <p:transition/>
</p:sld>
</file>

<file path=ppt/slides/slide23.xml><?xml version="1.0" encoding="utf-8"?>
<p:sld xmlns:a="http://schemas.openxmlformats.org/drawingml/2006/main" xmlns:r="http://schemas.openxmlformats.org/officeDocument/2006/relationships" xmlns:p="http://schemas.openxmlformats.org/presentationml/2006/main">
  <p:cSld name="Slide 22&amp;si=22">
    <p:spTree>
      <p:nvGrpSpPr>
        <p:cNvPr id="1" name=""/>
        <p:cNvGrpSpPr/>
        <p:nvPr/>
      </p:nvGrpSpPr>
      <p:grpSpPr>
        <a:xfrm>
          <a:off x="0" y="0"/>
          <a:ext cx="0" cy="0"/>
          <a:chOff x="0" y="0"/>
          <a:chExt cx="0" cy="0"/>
        </a:xfrm>
      </p:grpSpPr>
      <p:pic>
        <p:nvPicPr>
          <p:cNvPr id="2" name="QC_4_BD.51_1#6f4fdcf6d?htil=9&amp;vop=1&amp;pid=243f6029e&amp;color=0,0,0&amp;tib=255,255,255&amp;vtp=1&amp;hs=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9411042" y="1594296"/>
            <a:ext cx="1911096" cy="1344168"/>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3" name="QC_4_BD.51_2#6f4fdcf6d?htil=9&amp;vop=1&amp;pid=243f6029e&amp;color=0,0,0&amp;vtp=1&amp;bt=1&amp;bbb=1&amp;hb=1&amp;hs=1"/>
              <p:cNvSpPr/>
              <p:nvPr/>
            </p:nvSpPr>
            <p:spPr>
              <a:xfrm>
                <a:off x="832104" y="1512000"/>
                <a:ext cx="8494776" cy="1189355"/>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2.</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如图所示，自行车运动员在倾角为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𝜃</m:t>
                    </m:r>
                  </m:oMath>
                </a14:m>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的圆形赛道上骑行，已知重力加速度为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𝑔</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，当</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这位运动员以速度</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0</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在赛道上骑行时，既没有沿倾斜赛道向上滑的趋势</a:t>
                </a:r>
                <a:r>
                  <a:rPr lang="en-US" altLang="zh-CN" sz="1800" b="0" i="0">
                    <a:solidFill>
                      <a:srgbClr val="000000"/>
                    </a:solidFill>
                    <a:latin typeface="微软雅黑" pitchFamily="34" charset="0"/>
                    <a:ea typeface="微软雅黑" pitchFamily="34" charset="-122"/>
                    <a:cs typeface="微软雅黑" pitchFamily="34" charset="-120"/>
                  </a:rPr>
                  <a:t>，也没有沿倾</a:t>
                </a:r>
              </a:p>
              <a:p>
                <a:pPr latinLnBrk="1">
                  <a:lnSpc>
                    <a:spcPts val="3100"/>
                  </a:lnSpc>
                </a:pPr>
                <a:r>
                  <a:rPr lang="en-US" altLang="zh-CN" b="0" i="0">
                    <a:solidFill>
                      <a:srgbClr val="000000"/>
                    </a:solidFill>
                    <a:latin typeface="微软雅黑" pitchFamily="34" charset="0"/>
                    <a:ea typeface="微软雅黑" pitchFamily="34" charset="-122"/>
                    <a:cs typeface="微软雅黑" pitchFamily="34" charset="-120"/>
                  </a:rPr>
                  <a:t>斜赛道向下滑的趋势</a:t>
                </a:r>
                <a:r>
                  <a:rPr lang="en-US" altLang="zh-CN" b="0" i="0" dirty="0">
                    <a:solidFill>
                      <a:srgbClr val="000000"/>
                    </a:solidFill>
                    <a:latin typeface="微软雅黑" pitchFamily="34" charset="0"/>
                    <a:ea typeface="微软雅黑" pitchFamily="34" charset="-122"/>
                    <a:cs typeface="微软雅黑" pitchFamily="34" charset="-120"/>
                  </a:rPr>
                  <a:t>，</a:t>
                </a:r>
                <a:r>
                  <a:rPr lang="en-US" altLang="zh-CN" b="0" i="0">
                    <a:solidFill>
                      <a:srgbClr val="000000"/>
                    </a:solidFill>
                    <a:latin typeface="微软雅黑" pitchFamily="34" charset="0"/>
                    <a:ea typeface="微软雅黑" pitchFamily="34" charset="-122"/>
                    <a:cs typeface="微软雅黑" pitchFamily="34" charset="-120"/>
                  </a:rPr>
                  <a:t>则圆形赛道的半径为(</a:t>
                </a:r>
                <a:r>
                  <a:rPr lang="en-US" altLang="zh-CN" b="0" i="0">
                    <a:solidFill>
                      <a:srgbClr val="000000"/>
                    </a:solidFill>
                    <a:latin typeface="SimSun" pitchFamily="34" charset="0"/>
                    <a:ea typeface="SimSun" pitchFamily="34" charset="-122"/>
                    <a:cs typeface="SimSun" pitchFamily="34" charset="-120"/>
                  </a:rPr>
                  <a:t> </a:t>
                </a:r>
                <a:r>
                  <a:rPr lang="en-US" altLang="zh-CN" b="1" i="0">
                    <a:solidFill>
                      <a:srgbClr val="000000"/>
                    </a:solidFill>
                    <a:latin typeface="SimSun" pitchFamily="34" charset="0"/>
                    <a:ea typeface="SimSun" pitchFamily="34" charset="-122"/>
                    <a:cs typeface="SimSun" pitchFamily="34" charset="-120"/>
                  </a:rPr>
                  <a:t>    </a:t>
                </a:r>
                <a:r>
                  <a:rPr lang="en-US" altLang="zh-CN" b="0" i="0">
                    <a:solidFill>
                      <a:srgbClr val="000000"/>
                    </a:solidFill>
                    <a:latin typeface="微软雅黑" pitchFamily="34" charset="0"/>
                    <a:ea typeface="微软雅黑" pitchFamily="34" charset="-122"/>
                    <a:cs typeface="微软雅黑" pitchFamily="34" charset="-120"/>
                  </a:rPr>
                  <a:t>)</a:t>
                </a:r>
                <a:endParaRPr lang="en-US" altLang="zh-CN" dirty="0"/>
              </a:p>
            </p:txBody>
          </p:sp>
        </mc:Choice>
        <mc:Fallback>
          <p:sp>
            <p:nvSpPr>
              <p:cNvPr id="3" name="QC_4_BD.51_2#6f4fdcf6d?htil=9&amp;vop=1&amp;pid=243f6029e&amp;color=0,0,0&amp;vtp=1&amp;bt=1&amp;bbb=1&amp;hb=1&amp;hs=1"/>
              <p:cNvSpPr>
                <a:spLocks noRot="1" noChangeAspect="1" noMove="1" noResize="1" noEditPoints="1" noAdjustHandles="1" noChangeArrowheads="1" noChangeShapeType="1" noTextEdit="1"/>
              </p:cNvSpPr>
              <p:nvPr/>
            </p:nvSpPr>
            <p:spPr>
              <a:xfrm>
                <a:off x="832104" y="1512000"/>
                <a:ext cx="8494776" cy="1189355"/>
              </a:xfrm>
              <a:prstGeom prst="rect">
                <a:avLst/>
              </a:prstGeom>
              <a:blipFill>
                <a:blip r:embed="rId4"/>
                <a:stretch>
                  <a:fillRect l="-1723" r="-1579" b="-12308"/>
                </a:stretch>
              </a:blipFill>
              <a:ln/>
            </p:spPr>
            <p:txBody>
              <a:bodyPr/>
              <a:lstStyle/>
              <a:p>
                <a:r>
                  <a:rPr lang="zh-CN" altLang="en-US">
                    <a:noFill/>
                  </a:rPr>
                  <a:t> </a:t>
                </a:r>
              </a:p>
            </p:txBody>
          </p:sp>
        </mc:Fallback>
      </mc:AlternateContent>
      <p:sp>
        <p:nvSpPr>
          <p:cNvPr id="4" name="QC_4_AN.52_1#6f4fdcf6d.bracket?vop=1&amp;pid=243f6029e&amp;color=0,0,0&amp;vpa=10&amp;vtp=1"/>
          <p:cNvSpPr/>
          <p:nvPr/>
        </p:nvSpPr>
        <p:spPr>
          <a:xfrm>
            <a:off x="5358860" y="2336865"/>
            <a:ext cx="331788" cy="353822"/>
          </a:xfrm>
          <a:prstGeom prst="rect">
            <a:avLst/>
          </a:prstGeom>
          <a:noFill/>
          <a:ln/>
        </p:spPr>
        <p:txBody>
          <a:bodyPr wrap="none" lIns="0" tIns="0" rIns="0" bIns="0" rtlCol="0" anchor="t"/>
          <a:lstStyle/>
          <a:p>
            <a:pPr algn="ctr" latinLnBrk="1">
              <a:lnSpc>
                <a:spcPts val="3100"/>
              </a:lnSpc>
            </a:pPr>
            <a:r>
              <a:rPr lang="en-US" altLang="zh-CN" b="1" i="0" dirty="0">
                <a:solidFill>
                  <a:srgbClr val="FF0000"/>
                </a:solidFill>
                <a:latin typeface="Arial (正文)" pitchFamily="34" charset="0"/>
                <a:ea typeface="微软雅黑" pitchFamily="34" charset="-122"/>
                <a:cs typeface="Arial (正文)" pitchFamily="34" charset="-120"/>
              </a:rPr>
              <a:t>C</a:t>
            </a:r>
            <a:endParaRPr lang="en-US" altLang="zh-CN" dirty="0"/>
          </a:p>
        </p:txBody>
      </p:sp>
      <mc:AlternateContent xmlns:mc="http://schemas.openxmlformats.org/markup-compatibility/2006">
        <mc:Choice xmlns:a14="http://schemas.microsoft.com/office/drawing/2010/main" Requires="a14">
          <p:sp>
            <p:nvSpPr>
              <p:cNvPr id="5" name="QC_4_BD.51_3#6f4fdcf6d.choices?htil=9&amp;vop=1&amp;pid=243f6029e&amp;color=0,0,0&amp;vtp=1&amp;bbb=1&amp;hs=1"/>
              <p:cNvSpPr/>
              <p:nvPr/>
            </p:nvSpPr>
            <p:spPr>
              <a:xfrm>
                <a:off x="832104" y="2707832"/>
                <a:ext cx="8494776" cy="520700"/>
              </a:xfrm>
              <a:prstGeom prst="rect">
                <a:avLst/>
              </a:prstGeom>
              <a:noFill/>
              <a:ln/>
            </p:spPr>
            <p:txBody>
              <a:bodyPr wrap="none" lIns="0" tIns="0" rIns="0" bIns="0" rtlCol="0" anchor="t"/>
              <a:lstStyle/>
              <a:p>
                <a:pPr latinLnBrk="1">
                  <a:lnSpc>
                    <a:spcPts val="4100"/>
                  </a:lnSpc>
                  <a:tabLst>
                    <a:tab pos="2177669" algn="l"/>
                    <a:tab pos="4342638" algn="l"/>
                    <a:tab pos="6520308" algn="l"/>
                  </a:tabLst>
                </a:pPr>
                <a:r>
                  <a:rPr lang="en-US" altLang="zh-CN" sz="1800" b="0" i="0" dirty="0">
                    <a:solidFill>
                      <a:srgbClr val="000000"/>
                    </a:solidFill>
                    <a:latin typeface="微软雅黑" pitchFamily="34" charset="0"/>
                    <a:ea typeface="微软雅黑" pitchFamily="34" charset="-122"/>
                    <a:cs typeface="微软雅黑" pitchFamily="34" charset="-120"/>
                  </a:rPr>
                  <a:t>A.</a:t>
                </a:r>
                <a:r>
                  <a:rPr lang="en-US" altLang="zh-CN" sz="1800" b="0" i="0" dirty="0">
                    <a:solidFill>
                      <a:srgbClr val="000000"/>
                    </a:solidFill>
                    <a:latin typeface="SimSun" pitchFamily="34" charset="0"/>
                    <a:ea typeface="SimSun" pitchFamily="34" charset="-122"/>
                    <a:cs typeface="SimSun" pitchFamily="34" charset="-120"/>
                  </a:rPr>
                  <a:t> </a:t>
                </a:r>
                <a14:m>
                  <m:oMath xmlns:m="http://schemas.openxmlformats.org/officeDocument/2006/math">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sSubSup>
                          <m:sSub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Sup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0</m:t>
                            </m:r>
                          </m:sub>
                          <m:sup>
                            <m:r>
                              <a:rPr lang="en-US" altLang="zh-CN" sz="1800" b="0" i="0">
                                <a:solidFill>
                                  <a:srgbClr val="000000"/>
                                </a:solidFill>
                                <a:latin typeface="Cambria Math" pitchFamily="34" charset="0"/>
                                <a:ea typeface="Cambria Math" pitchFamily="34" charset="-122"/>
                                <a:cs typeface="Cambria Math" pitchFamily="34" charset="-120"/>
                              </a:rPr>
                              <m:t>2</m:t>
                            </m:r>
                          </m:sup>
                        </m:sSubSup>
                      </m:num>
                      <m:den>
                        <m:r>
                          <a:rPr lang="en-US" altLang="zh-CN" sz="1800" b="0" i="0">
                            <a:solidFill>
                              <a:srgbClr val="000000"/>
                            </a:solidFill>
                            <a:latin typeface="Cambria Math" pitchFamily="34" charset="0"/>
                            <a:ea typeface="Cambria Math" pitchFamily="34" charset="-122"/>
                            <a:cs typeface="Cambria Math" pitchFamily="34" charset="-120"/>
                          </a:rPr>
                          <m:t>𝑔</m:t>
                        </m:r>
                        <m:r>
                          <m:rPr>
                            <m:sty m:val="p"/>
                          </m:rPr>
                          <a:rPr lang="en-US" altLang="zh-CN" sz="1800" b="0" i="0">
                            <a:solidFill>
                              <a:srgbClr val="000000"/>
                            </a:solidFill>
                            <a:latin typeface="Cambria Math" pitchFamily="34" charset="0"/>
                            <a:ea typeface="Cambria Math" pitchFamily="34" charset="-122"/>
                            <a:cs typeface="Cambria Math" pitchFamily="34" charset="-120"/>
                          </a:rPr>
                          <m:t>sin</m:t>
                        </m:r>
                        <m:r>
                          <m:rPr>
                            <m:nor/>
                          </m:rPr>
                          <a:rPr lang="en-US" altLang="zh-CN" sz="1800" b="0" i="0">
                            <a:solidFill>
                              <a:srgbClr val="000000"/>
                            </a:solidFill>
                            <a:latin typeface="Cambria Math" pitchFamily="34" charset="0"/>
                            <a:ea typeface="Cambria Math" pitchFamily="34" charset="-122"/>
                            <a:cs typeface="Cambria Math" pitchFamily="34" charset="-120"/>
                          </a:rPr>
                          <m:t> </m:t>
                        </m:r>
                        <m:r>
                          <a:rPr lang="en-US" altLang="zh-CN" sz="1800" b="0" i="0">
                            <a:solidFill>
                              <a:srgbClr val="000000"/>
                            </a:solidFill>
                            <a:latin typeface="Cambria Math" pitchFamily="34" charset="0"/>
                            <a:ea typeface="Cambria Math" pitchFamily="34" charset="-122"/>
                            <a:cs typeface="Cambria Math" pitchFamily="34" charset="-120"/>
                          </a:rPr>
                          <m:t>𝜃</m:t>
                        </m:r>
                      </m:den>
                    </m:f>
                  </m:oMath>
                </a14:m>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B</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14:m>
                  <m:oMath xmlns:m="http://schemas.openxmlformats.org/officeDocument/2006/math">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sSubSup>
                          <m:sSub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Sup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0</m:t>
                            </m:r>
                          </m:sub>
                          <m:sup>
                            <m:r>
                              <a:rPr lang="en-US" altLang="zh-CN" sz="1800" b="0" i="0">
                                <a:solidFill>
                                  <a:srgbClr val="000000"/>
                                </a:solidFill>
                                <a:latin typeface="Cambria Math" pitchFamily="34" charset="0"/>
                                <a:ea typeface="Cambria Math" pitchFamily="34" charset="-122"/>
                                <a:cs typeface="Cambria Math" pitchFamily="34" charset="-120"/>
                              </a:rPr>
                              <m:t>2</m:t>
                            </m:r>
                          </m:sup>
                        </m:sSubSup>
                      </m:num>
                      <m:den>
                        <m:r>
                          <a:rPr lang="en-US" altLang="zh-CN" sz="1800" b="0" i="0">
                            <a:solidFill>
                              <a:srgbClr val="000000"/>
                            </a:solidFill>
                            <a:latin typeface="Cambria Math" pitchFamily="34" charset="0"/>
                            <a:ea typeface="Cambria Math" pitchFamily="34" charset="-122"/>
                            <a:cs typeface="Cambria Math" pitchFamily="34" charset="-120"/>
                          </a:rPr>
                          <m:t>𝑔</m:t>
                        </m:r>
                        <m:r>
                          <m:rPr>
                            <m:sty m:val="p"/>
                          </m:rPr>
                          <a:rPr lang="en-US" altLang="zh-CN" sz="1800" b="0" i="0">
                            <a:solidFill>
                              <a:srgbClr val="000000"/>
                            </a:solidFill>
                            <a:latin typeface="Cambria Math" pitchFamily="34" charset="0"/>
                            <a:ea typeface="Cambria Math" pitchFamily="34" charset="-122"/>
                            <a:cs typeface="Cambria Math" pitchFamily="34" charset="-120"/>
                          </a:rPr>
                          <m:t>cos</m:t>
                        </m:r>
                        <m:r>
                          <m:rPr>
                            <m:nor/>
                          </m:rPr>
                          <a:rPr lang="en-US" altLang="zh-CN" sz="1800" b="0" i="0">
                            <a:solidFill>
                              <a:srgbClr val="000000"/>
                            </a:solidFill>
                            <a:latin typeface="Cambria Math" pitchFamily="34" charset="0"/>
                            <a:ea typeface="Cambria Math" pitchFamily="34" charset="-122"/>
                            <a:cs typeface="Cambria Math" pitchFamily="34" charset="-120"/>
                          </a:rPr>
                          <m:t> </m:t>
                        </m:r>
                        <m:r>
                          <a:rPr lang="en-US" altLang="zh-CN" sz="1800" b="0" i="0">
                            <a:solidFill>
                              <a:srgbClr val="000000"/>
                            </a:solidFill>
                            <a:latin typeface="Cambria Math" pitchFamily="34" charset="0"/>
                            <a:ea typeface="Cambria Math" pitchFamily="34" charset="-122"/>
                            <a:cs typeface="Cambria Math" pitchFamily="34" charset="-120"/>
                          </a:rPr>
                          <m:t>𝜃</m:t>
                        </m:r>
                      </m:den>
                    </m:f>
                  </m:oMath>
                </a14:m>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C</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14:m>
                  <m:oMath xmlns:m="http://schemas.openxmlformats.org/officeDocument/2006/math">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sSubSup>
                          <m:sSub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Sup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0</m:t>
                            </m:r>
                          </m:sub>
                          <m:sup>
                            <m:r>
                              <a:rPr lang="en-US" altLang="zh-CN" sz="1800" b="0" i="0">
                                <a:solidFill>
                                  <a:srgbClr val="000000"/>
                                </a:solidFill>
                                <a:latin typeface="Cambria Math" pitchFamily="34" charset="0"/>
                                <a:ea typeface="Cambria Math" pitchFamily="34" charset="-122"/>
                                <a:cs typeface="Cambria Math" pitchFamily="34" charset="-120"/>
                              </a:rPr>
                              <m:t>2</m:t>
                            </m:r>
                          </m:sup>
                        </m:sSubSup>
                      </m:num>
                      <m:den>
                        <m:r>
                          <a:rPr lang="en-US" altLang="zh-CN" sz="1800" b="0" i="0">
                            <a:solidFill>
                              <a:srgbClr val="000000"/>
                            </a:solidFill>
                            <a:latin typeface="Cambria Math" pitchFamily="34" charset="0"/>
                            <a:ea typeface="Cambria Math" pitchFamily="34" charset="-122"/>
                            <a:cs typeface="Cambria Math" pitchFamily="34" charset="-120"/>
                          </a:rPr>
                          <m:t>𝑔</m:t>
                        </m:r>
                        <m:r>
                          <m:rPr>
                            <m:sty m:val="p"/>
                          </m:rPr>
                          <a:rPr lang="en-US" altLang="zh-CN" sz="1800" b="0" i="0">
                            <a:solidFill>
                              <a:srgbClr val="000000"/>
                            </a:solidFill>
                            <a:latin typeface="Cambria Math" pitchFamily="34" charset="0"/>
                            <a:ea typeface="Cambria Math" pitchFamily="34" charset="-122"/>
                            <a:cs typeface="Cambria Math" pitchFamily="34" charset="-120"/>
                          </a:rPr>
                          <m:t>tan</m:t>
                        </m:r>
                        <m:r>
                          <m:rPr>
                            <m:nor/>
                          </m:rPr>
                          <a:rPr lang="en-US" altLang="zh-CN" sz="1800" b="0" i="0">
                            <a:solidFill>
                              <a:srgbClr val="000000"/>
                            </a:solidFill>
                            <a:latin typeface="Cambria Math" pitchFamily="34" charset="0"/>
                            <a:ea typeface="Cambria Math" pitchFamily="34" charset="-122"/>
                            <a:cs typeface="Cambria Math" pitchFamily="34" charset="-120"/>
                          </a:rPr>
                          <m:t> </m:t>
                        </m:r>
                        <m:r>
                          <a:rPr lang="en-US" altLang="zh-CN" sz="1800" b="0" i="0">
                            <a:solidFill>
                              <a:srgbClr val="000000"/>
                            </a:solidFill>
                            <a:latin typeface="Cambria Math" pitchFamily="34" charset="0"/>
                            <a:ea typeface="Cambria Math" pitchFamily="34" charset="-122"/>
                            <a:cs typeface="Cambria Math" pitchFamily="34" charset="-120"/>
                          </a:rPr>
                          <m:t>𝜃</m:t>
                        </m:r>
                      </m:den>
                    </m:f>
                  </m:oMath>
                </a14:m>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D</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14:m>
                  <m:oMath xmlns:m="http://schemas.openxmlformats.org/officeDocument/2006/math">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𝑔</m:t>
                        </m:r>
                        <m:r>
                          <m:rPr>
                            <m:sty m:val="p"/>
                          </m:rPr>
                          <a:rPr lang="en-US" altLang="zh-CN" sz="1800" b="0" i="0">
                            <a:solidFill>
                              <a:srgbClr val="000000"/>
                            </a:solidFill>
                            <a:latin typeface="Cambria Math" pitchFamily="34" charset="0"/>
                            <a:ea typeface="Cambria Math" pitchFamily="34" charset="-122"/>
                            <a:cs typeface="Cambria Math" pitchFamily="34" charset="-120"/>
                          </a:rPr>
                          <m:t>tan</m:t>
                        </m:r>
                        <m:r>
                          <m:rPr>
                            <m:nor/>
                          </m:rPr>
                          <a:rPr lang="en-US" altLang="zh-CN" sz="1800" b="0" i="0">
                            <a:solidFill>
                              <a:srgbClr val="000000"/>
                            </a:solidFill>
                            <a:latin typeface="Cambria Math" pitchFamily="34" charset="0"/>
                            <a:ea typeface="Cambria Math" pitchFamily="34" charset="-122"/>
                            <a:cs typeface="Cambria Math" pitchFamily="34" charset="-120"/>
                          </a:rPr>
                          <m:t> </m:t>
                        </m:r>
                        <m:r>
                          <a:rPr lang="en-US" altLang="zh-CN" sz="1800" b="0" i="0">
                            <a:solidFill>
                              <a:srgbClr val="000000"/>
                            </a:solidFill>
                            <a:latin typeface="Cambria Math" pitchFamily="34" charset="0"/>
                            <a:ea typeface="Cambria Math" pitchFamily="34" charset="-122"/>
                            <a:cs typeface="Cambria Math" pitchFamily="34" charset="-120"/>
                          </a:rPr>
                          <m:t>𝜃</m:t>
                        </m:r>
                      </m:num>
                      <m:den>
                        <m:sSubSup>
                          <m:sSubSupPr>
                            <m:ctrlPr>
                              <a:rPr lang="en-US" altLang="zh-CN" sz="1800" b="0" i="1">
                                <a:solidFill>
                                  <a:srgbClr val="000000"/>
                                </a:solidFill>
                                <a:latin typeface="Cambria Math" panose="02040503050406030204" pitchFamily="18" charset="0"/>
                                <a:ea typeface="Cambria Math" pitchFamily="34" charset="-122"/>
                                <a:cs typeface="Cambria Math" pitchFamily="34" charset="-120"/>
                              </a:rPr>
                            </m:ctrlPr>
                          </m:sSubSup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0</m:t>
                            </m:r>
                          </m:sub>
                          <m:sup>
                            <m:r>
                              <a:rPr lang="en-US" altLang="zh-CN" sz="1800" b="0" i="0">
                                <a:solidFill>
                                  <a:srgbClr val="000000"/>
                                </a:solidFill>
                                <a:latin typeface="Cambria Math" pitchFamily="34" charset="0"/>
                                <a:ea typeface="Cambria Math" pitchFamily="34" charset="-122"/>
                                <a:cs typeface="Cambria Math" pitchFamily="34" charset="-120"/>
                              </a:rPr>
                              <m:t>2</m:t>
                            </m:r>
                          </m:sup>
                        </m:sSubSup>
                      </m:den>
                    </m:f>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800" dirty="0"/>
              </a:p>
            </p:txBody>
          </p:sp>
        </mc:Choice>
        <mc:Fallback>
          <p:sp>
            <p:nvSpPr>
              <p:cNvPr id="5" name="QC_4_BD.51_3#6f4fdcf6d.choices?htil=9&amp;vop=1&amp;pid=243f6029e&amp;color=0,0,0&amp;vtp=1&amp;bbb=1&amp;hs=1"/>
              <p:cNvSpPr>
                <a:spLocks noRot="1" noChangeAspect="1" noMove="1" noResize="1" noEditPoints="1" noAdjustHandles="1" noChangeArrowheads="1" noChangeShapeType="1" noTextEdit="1"/>
              </p:cNvSpPr>
              <p:nvPr/>
            </p:nvSpPr>
            <p:spPr>
              <a:xfrm>
                <a:off x="832104" y="2707832"/>
                <a:ext cx="8494776" cy="520700"/>
              </a:xfrm>
              <a:prstGeom prst="rect">
                <a:avLst/>
              </a:prstGeom>
              <a:blipFill>
                <a:blip r:embed="rId5"/>
                <a:stretch>
                  <a:fillRect l="-1723" b="-13953"/>
                </a:stretch>
              </a:blipFill>
              <a:ln/>
            </p:spPr>
            <p:txBody>
              <a:bodyPr/>
              <a:lstStyle/>
              <a:p>
                <a:r>
                  <a:rPr lang="zh-CN" altLang="en-US">
                    <a:noFill/>
                  </a:rPr>
                  <a:t> </a:t>
                </a:r>
              </a:p>
            </p:txBody>
          </p:sp>
        </mc:Fallback>
      </mc:AlternateContent>
      <p:sp>
        <p:nvSpPr>
          <p:cNvPr id="6" name="QC_4_EX.53_1#6f4fdcf6d?vop=1&amp;pid=243f6029e&amp;color=0,0,0&amp;vtp=1&amp;bbb=1&amp;hb=1&amp;hs=1"/>
          <p:cNvSpPr/>
          <p:nvPr/>
        </p:nvSpPr>
        <p:spPr>
          <a:xfrm>
            <a:off x="832104" y="3228532"/>
            <a:ext cx="10533888" cy="1189355"/>
          </a:xfrm>
          <a:prstGeom prst="rect">
            <a:avLst/>
          </a:prstGeom>
          <a:noFill/>
          <a:ln/>
        </p:spPr>
        <p:txBody>
          <a:bodyPr wrap="none" lIns="0" tIns="0" rIns="0" bIns="0" rtlCol="0" anchor="t"/>
          <a:lstStyle/>
          <a:p>
            <a:pPr algn="l" latinLnBrk="1">
              <a:lnSpc>
                <a:spcPts val="3300"/>
              </a:lnSpc>
            </a:pPr>
            <a:r>
              <a:rPr lang="en-US" altLang="zh-CN" sz="1800" b="1" i="0" dirty="0">
                <a:solidFill>
                  <a:srgbClr val="000000"/>
                </a:solidFill>
                <a:latin typeface="微软雅黑" pitchFamily="34" charset="0"/>
                <a:ea typeface="微软雅黑" pitchFamily="34" charset="-122"/>
                <a:cs typeface="微软雅黑" pitchFamily="34" charset="-120"/>
              </a:rPr>
              <a:t>攻略上分</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楷体" pitchFamily="34" charset="-122"/>
                <a:cs typeface="微软雅黑" pitchFamily="34" charset="-120"/>
              </a:rPr>
              <a:t>运动员在倾斜赛道上运动</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楷体" pitchFamily="34" charset="-122"/>
                <a:cs typeface="微软雅黑" pitchFamily="34" charset="-120"/>
              </a:rPr>
              <a:t>既没有沿倾斜赛道向上滑的趋势</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a:solidFill>
                  <a:srgbClr val="000000"/>
                </a:solidFill>
                <a:latin typeface="微软雅黑" pitchFamily="34" charset="0"/>
                <a:ea typeface="楷体" pitchFamily="34" charset="-122"/>
                <a:cs typeface="微软雅黑" pitchFamily="34" charset="-120"/>
              </a:rPr>
              <a:t>也没有沿倾斜赛道向下滑的趋势</a:t>
            </a:r>
            <a:r>
              <a:rPr lang="en-US" altLang="zh-CN" sz="1800" b="0" i="0">
                <a:solidFill>
                  <a:srgbClr val="000000"/>
                </a:solidFill>
                <a:latin typeface="微软雅黑" pitchFamily="34" charset="0"/>
                <a:ea typeface="微软雅黑" pitchFamily="34" charset="-122"/>
                <a:cs typeface="微软雅黑" pitchFamily="34" charset="-120"/>
              </a:rPr>
              <a:t>，</a:t>
            </a:r>
          </a:p>
          <a:p>
            <a:pPr latinLnBrk="1">
              <a:lnSpc>
                <a:spcPts val="3300"/>
              </a:lnSpc>
            </a:pPr>
            <a:r>
              <a:rPr lang="en-US" altLang="zh-CN" sz="1800" b="0" i="0">
                <a:solidFill>
                  <a:srgbClr val="000000"/>
                </a:solidFill>
                <a:latin typeface="微软雅黑" pitchFamily="34" charset="0"/>
                <a:ea typeface="楷体" pitchFamily="34" charset="-122"/>
                <a:cs typeface="微软雅黑" pitchFamily="34" charset="-120"/>
              </a:rPr>
              <a:t>则运动员在骑行过程中不受摩擦力</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楷体" pitchFamily="34" charset="-122"/>
                <a:cs typeface="微软雅黑" pitchFamily="34" charset="-120"/>
              </a:rPr>
              <a:t>根据通法攻略</a:t>
            </a:r>
            <a:r>
              <a:rPr lang="en-US" altLang="zh-CN" sz="1800" b="0" i="0" dirty="0">
                <a:solidFill>
                  <a:srgbClr val="000000"/>
                </a:solidFill>
                <a:latin typeface="微软雅黑" pitchFamily="34" charset="0"/>
                <a:ea typeface="微软雅黑" pitchFamily="34" charset="-122"/>
                <a:cs typeface="微软雅黑" pitchFamily="34" charset="-120"/>
              </a:rPr>
              <a:t>12，</a:t>
            </a:r>
            <a:r>
              <a:rPr lang="en-US" altLang="zh-CN" sz="1800" b="0" i="0" dirty="0">
                <a:solidFill>
                  <a:srgbClr val="000000"/>
                </a:solidFill>
                <a:latin typeface="微软雅黑" pitchFamily="34" charset="0"/>
                <a:ea typeface="楷体" pitchFamily="34" charset="-122"/>
                <a:cs typeface="微软雅黑" pitchFamily="34" charset="-120"/>
              </a:rPr>
              <a:t>重力和支持力的合力提供向心力</a:t>
            </a:r>
            <a:r>
              <a:rPr lang="en-US" altLang="zh-CN" sz="1800" b="0" i="0">
                <a:solidFill>
                  <a:srgbClr val="000000"/>
                </a:solidFill>
                <a:latin typeface="微软雅黑" pitchFamily="34" charset="0"/>
                <a:ea typeface="微软雅黑" pitchFamily="34" charset="-122"/>
                <a:cs typeface="微软雅黑" pitchFamily="34" charset="-120"/>
              </a:rPr>
              <a:t>，</a:t>
            </a:r>
            <a:r>
              <a:rPr lang="en-US" altLang="zh-CN" sz="1800" b="0" i="0">
                <a:solidFill>
                  <a:srgbClr val="000000"/>
                </a:solidFill>
                <a:latin typeface="微软雅黑" pitchFamily="34" charset="0"/>
                <a:ea typeface="楷体" pitchFamily="34" charset="-122"/>
                <a:cs typeface="微软雅黑" pitchFamily="34" charset="-120"/>
              </a:rPr>
              <a:t>则可根据牛顿</a:t>
            </a:r>
          </a:p>
          <a:p>
            <a:pPr latinLnBrk="1">
              <a:lnSpc>
                <a:spcPts val="3100"/>
              </a:lnSpc>
            </a:pPr>
            <a:r>
              <a:rPr lang="en-US" altLang="zh-CN" b="0" i="0">
                <a:solidFill>
                  <a:srgbClr val="000000"/>
                </a:solidFill>
                <a:latin typeface="微软雅黑" pitchFamily="34" charset="0"/>
                <a:ea typeface="楷体" pitchFamily="34" charset="-122"/>
                <a:cs typeface="微软雅黑" pitchFamily="34" charset="-120"/>
              </a:rPr>
              <a:t>第二定律</a:t>
            </a:r>
            <a:r>
              <a:rPr lang="en-US" altLang="zh-CN" b="0" i="0" dirty="0">
                <a:solidFill>
                  <a:srgbClr val="000000"/>
                </a:solidFill>
                <a:latin typeface="微软雅黑" pitchFamily="34" charset="0"/>
                <a:ea typeface="微软雅黑" pitchFamily="34" charset="-122"/>
                <a:cs typeface="微软雅黑" pitchFamily="34" charset="-120"/>
              </a:rPr>
              <a:t>，</a:t>
            </a:r>
            <a:r>
              <a:rPr lang="en-US" altLang="zh-CN" b="0" i="0" dirty="0">
                <a:solidFill>
                  <a:srgbClr val="000000"/>
                </a:solidFill>
                <a:latin typeface="微软雅黑" pitchFamily="34" charset="0"/>
                <a:ea typeface="楷体" pitchFamily="34" charset="-122"/>
                <a:cs typeface="微软雅黑" pitchFamily="34" charset="-120"/>
              </a:rPr>
              <a:t>求解赛道半径</a:t>
            </a:r>
            <a:r>
              <a:rPr lang="en-US" altLang="zh-CN" b="0" i="0" dirty="0">
                <a:solidFill>
                  <a:srgbClr val="000000"/>
                </a:solidFill>
                <a:latin typeface="微软雅黑" pitchFamily="34" charset="0"/>
                <a:ea typeface="微软雅黑" pitchFamily="34" charset="-122"/>
                <a:cs typeface="微软雅黑" pitchFamily="34" charset="-120"/>
              </a:rPr>
              <a:t>.</a:t>
            </a:r>
            <a:endParaRPr lang="en-US" altLang="zh-CN" dirty="0"/>
          </a:p>
        </p:txBody>
      </p:sp>
      <mc:AlternateContent xmlns:mc="http://schemas.openxmlformats.org/markup-compatibility/2006">
        <mc:Choice xmlns:a14="http://schemas.microsoft.com/office/drawing/2010/main" Requires="a14">
          <p:sp>
            <p:nvSpPr>
              <p:cNvPr id="7" name="QC_4_AS.54_1#6f4fdcf6d?vop=1&amp;pid=243f6029e&amp;color=0,0,0&amp;vtp=1&amp;bbb=1&amp;hb=1"/>
              <p:cNvSpPr/>
              <p:nvPr/>
            </p:nvSpPr>
            <p:spPr>
              <a:xfrm>
                <a:off x="832104" y="4469322"/>
                <a:ext cx="10533888" cy="1358900"/>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【解析】由题意，</a:t>
                </a:r>
                <a:r>
                  <a:rPr lang="en-US" altLang="zh-CN" sz="1800" b="0" i="0">
                    <a:solidFill>
                      <a:srgbClr val="000000"/>
                    </a:solidFill>
                    <a:latin typeface="微软雅黑" pitchFamily="34" charset="0"/>
                    <a:ea typeface="微软雅黑" pitchFamily="34" charset="-122"/>
                    <a:cs typeface="微软雅黑" pitchFamily="34" charset="-120"/>
                  </a:rPr>
                  <a:t>运动员骑车时不受摩擦力的作用，只受重力和垂直于赛道斜向上的支持力，二者的合力</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提供向心力</a:t>
                </a:r>
                <a:r>
                  <a:rPr lang="en-US" altLang="zh-CN" sz="1800" b="0" i="0">
                    <a:solidFill>
                      <a:srgbClr val="00A0AF"/>
                    </a:solidFill>
                    <a:latin typeface="微软雅黑" pitchFamily="34" charset="0"/>
                    <a:ea typeface="楷体" pitchFamily="34" charset="-122"/>
                    <a:cs typeface="微软雅黑" pitchFamily="34" charset="-120"/>
                  </a:rPr>
                  <a:t>（</a:t>
                </a:r>
                <a:r>
                  <a:rPr lang="en-US" altLang="zh-CN" sz="1800" b="0" i="0" dirty="0">
                    <a:solidFill>
                      <a:srgbClr val="00A0AF"/>
                    </a:solidFill>
                    <a:latin typeface="微软雅黑" pitchFamily="34" charset="0"/>
                    <a:ea typeface="楷体" pitchFamily="34" charset="-122"/>
                    <a:cs typeface="微软雅黑" pitchFamily="34" charset="-120"/>
                  </a:rPr>
                  <a:t>通法攻略12</a:t>
                </a:r>
                <a:r>
                  <a:rPr lang="en-US" altLang="zh-CN" sz="1800" b="0" i="0" dirty="0">
                    <a:solidFill>
                      <a:srgbClr val="00A0AF"/>
                    </a:solidFill>
                    <a:latin typeface="SimSun" pitchFamily="34" charset="0"/>
                    <a:ea typeface="SimSun" pitchFamily="34" charset="-122"/>
                    <a:cs typeface="SimSun" pitchFamily="34" charset="-120"/>
                  </a:rPr>
                  <a:t> </a:t>
                </a:r>
                <a:r>
                  <a:rPr lang="en-US" altLang="zh-CN" sz="1800" b="0" i="0" dirty="0">
                    <a:solidFill>
                      <a:srgbClr val="00A0AF"/>
                    </a:solidFill>
                    <a:latin typeface="微软雅黑" pitchFamily="34" charset="0"/>
                    <a:ea typeface="楷体" pitchFamily="34" charset="-122"/>
                    <a:cs typeface="微软雅黑" pitchFamily="34" charset="-120"/>
                  </a:rPr>
                  <a:t>车辆转弯问题——常见水平圆周运动向心力的来源分析</a:t>
                </a:r>
                <a:r>
                  <a:rPr lang="en-US" altLang="zh-CN" sz="1800" b="0" i="0">
                    <a:solidFill>
                      <a:srgbClr val="00A0AF"/>
                    </a:solidFill>
                    <a:latin typeface="微软雅黑" pitchFamily="34" charset="0"/>
                    <a:ea typeface="楷体" pitchFamily="34" charset="-122"/>
                    <a:cs typeface="微软雅黑" pitchFamily="34" charset="-120"/>
                  </a:rPr>
                  <a:t>）</a:t>
                </a:r>
                <a:r>
                  <a:rPr lang="en-US" altLang="zh-CN" sz="1800" b="0" i="0">
                    <a:solidFill>
                      <a:srgbClr val="000000"/>
                    </a:solidFill>
                    <a:latin typeface="微软雅黑" pitchFamily="34" charset="0"/>
                    <a:ea typeface="微软雅黑" pitchFamily="34" charset="-122"/>
                    <a:cs typeface="微软雅黑" pitchFamily="34" charset="-120"/>
                  </a:rPr>
                  <a:t>，由牛顿第二定律可</a:t>
                </a:r>
              </a:p>
              <a:p>
                <a:pPr latinLnBrk="1">
                  <a:lnSpc>
                    <a:spcPts val="4100"/>
                  </a:lnSpc>
                </a:pPr>
                <a:r>
                  <a:rPr lang="en-US" altLang="zh-CN" b="0" i="0">
                    <a:solidFill>
                      <a:srgbClr val="000000"/>
                    </a:solidFill>
                    <a:latin typeface="微软雅黑" pitchFamily="34" charset="0"/>
                    <a:ea typeface="微软雅黑" pitchFamily="34" charset="-122"/>
                    <a:cs typeface="微软雅黑" pitchFamily="34" charset="-120"/>
                  </a:rPr>
                  <a:t>知</a:t>
                </a: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𝑚𝑔</m:t>
                    </m:r>
                    <m:r>
                      <m:rPr>
                        <m:sty m:val="p"/>
                      </m:rPr>
                      <a:rPr lang="en-US" altLang="zh-CN" b="0" i="0">
                        <a:solidFill>
                          <a:srgbClr val="000000"/>
                        </a:solidFill>
                        <a:latin typeface="Cambria Math" pitchFamily="34" charset="0"/>
                        <a:ea typeface="Cambria Math" pitchFamily="34" charset="-122"/>
                        <a:cs typeface="Cambria Math" pitchFamily="34" charset="-120"/>
                      </a:rPr>
                      <m:t>tan</m:t>
                    </m:r>
                    <m:r>
                      <m:rPr>
                        <m:nor/>
                      </m:rPr>
                      <a:rPr lang="en-US" altLang="zh-CN" b="0" i="0">
                        <a:solidFill>
                          <a:srgbClr val="000000"/>
                        </a:solidFill>
                        <a:latin typeface="Cambria Math" pitchFamily="34" charset="0"/>
                        <a:ea typeface="Cambria Math" pitchFamily="34" charset="-122"/>
                        <a:cs typeface="Cambria Math" pitchFamily="34" charset="-120"/>
                      </a:rPr>
                      <m:t> </m:t>
                    </m:r>
                    <m:r>
                      <a:rPr lang="en-US" altLang="zh-CN" b="0" i="0">
                        <a:solidFill>
                          <a:srgbClr val="000000"/>
                        </a:solidFill>
                        <a:latin typeface="Cambria Math" pitchFamily="34" charset="0"/>
                        <a:ea typeface="Cambria Math" pitchFamily="34" charset="-122"/>
                        <a:cs typeface="Cambria Math" pitchFamily="34" charset="-120"/>
                      </a:rPr>
                      <m:t>𝜃</m:t>
                    </m:r>
                    <m:r>
                      <a:rPr lang="en-US" altLang="zh-CN" b="0" i="0">
                        <a:solidFill>
                          <a:srgbClr val="000000"/>
                        </a:solidFill>
                        <a:latin typeface="Cambria Math" pitchFamily="34" charset="0"/>
                        <a:ea typeface="Cambria Math" pitchFamily="34" charset="-122"/>
                        <a:cs typeface="Cambria Math" pitchFamily="34" charset="-120"/>
                      </a:rPr>
                      <m:t>=</m:t>
                    </m:r>
                    <m:r>
                      <a:rPr lang="en-US" altLang="zh-CN" b="0" i="0">
                        <a:solidFill>
                          <a:srgbClr val="000000"/>
                        </a:solidFill>
                        <a:latin typeface="Cambria Math" pitchFamily="34" charset="0"/>
                        <a:ea typeface="Cambria Math" pitchFamily="34" charset="-122"/>
                        <a:cs typeface="Cambria Math" pitchFamily="34" charset="-120"/>
                      </a:rPr>
                      <m:t>𝑚</m:t>
                    </m:r>
                    <m:f>
                      <m:f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fPr>
                      <m:num>
                        <m:sSubSup>
                          <m:sSubSup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bSupPr>
                          <m:e>
                            <m:r>
                              <a:rPr lang="en-US" altLang="zh-CN" b="0" i="0">
                                <a:solidFill>
                                  <a:srgbClr val="000000"/>
                                </a:solidFill>
                                <a:latin typeface="Cambria Math" pitchFamily="34" charset="0"/>
                                <a:ea typeface="Cambria Math" pitchFamily="34" charset="-122"/>
                                <a:cs typeface="Cambria Math" pitchFamily="34" charset="-120"/>
                              </a:rPr>
                              <m:t>𝑣</m:t>
                            </m:r>
                          </m:e>
                          <m:sub>
                            <m:r>
                              <a:rPr lang="en-US" altLang="zh-CN" b="0" i="0">
                                <a:solidFill>
                                  <a:srgbClr val="000000"/>
                                </a:solidFill>
                                <a:latin typeface="Cambria Math" pitchFamily="34" charset="0"/>
                                <a:ea typeface="Cambria Math" pitchFamily="34" charset="-122"/>
                                <a:cs typeface="Cambria Math" pitchFamily="34" charset="-120"/>
                              </a:rPr>
                              <m:t>0</m:t>
                            </m:r>
                          </m:sub>
                          <m:sup>
                            <m:r>
                              <a:rPr lang="en-US" altLang="zh-CN" b="0" i="0">
                                <a:solidFill>
                                  <a:srgbClr val="000000"/>
                                </a:solidFill>
                                <a:latin typeface="Cambria Math" pitchFamily="34" charset="0"/>
                                <a:ea typeface="Cambria Math" pitchFamily="34" charset="-122"/>
                                <a:cs typeface="Cambria Math" pitchFamily="34" charset="-120"/>
                              </a:rPr>
                              <m:t>2</m:t>
                            </m:r>
                          </m:sup>
                        </m:sSubSup>
                      </m:num>
                      <m:den>
                        <m:r>
                          <a:rPr lang="en-US" altLang="zh-CN" b="0" i="0">
                            <a:solidFill>
                              <a:srgbClr val="000000"/>
                            </a:solidFill>
                            <a:latin typeface="Cambria Math" pitchFamily="34" charset="0"/>
                            <a:ea typeface="Cambria Math" pitchFamily="34" charset="-122"/>
                            <a:cs typeface="Cambria Math" pitchFamily="34" charset="-120"/>
                          </a:rPr>
                          <m:t>𝑟</m:t>
                        </m:r>
                      </m:den>
                    </m:f>
                  </m:oMath>
                </a14:m>
                <a:r>
                  <a:rPr lang="en-US" altLang="zh-CN" b="0" i="0" dirty="0">
                    <a:solidFill>
                      <a:srgbClr val="000000"/>
                    </a:solidFill>
                    <a:latin typeface="微软雅黑" pitchFamily="34" charset="0"/>
                    <a:ea typeface="微软雅黑" pitchFamily="34" charset="-122"/>
                    <a:cs typeface="微软雅黑" pitchFamily="34" charset="-120"/>
                  </a:rPr>
                  <a:t>，解得</a:t>
                </a: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𝑟</m:t>
                    </m:r>
                    <m:r>
                      <a:rPr lang="en-US" altLang="zh-CN" b="0" i="0">
                        <a:solidFill>
                          <a:srgbClr val="000000"/>
                        </a:solidFill>
                        <a:latin typeface="Cambria Math" pitchFamily="34" charset="0"/>
                        <a:ea typeface="Cambria Math" pitchFamily="34" charset="-122"/>
                        <a:cs typeface="Cambria Math" pitchFamily="34" charset="-120"/>
                      </a:rPr>
                      <m:t>=</m:t>
                    </m:r>
                    <m:f>
                      <m:f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fPr>
                      <m:num>
                        <m:sSubSup>
                          <m:sSubSup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bSupPr>
                          <m:e>
                            <m:r>
                              <a:rPr lang="en-US" altLang="zh-CN" b="0" i="0">
                                <a:solidFill>
                                  <a:srgbClr val="000000"/>
                                </a:solidFill>
                                <a:latin typeface="Cambria Math" pitchFamily="34" charset="0"/>
                                <a:ea typeface="Cambria Math" pitchFamily="34" charset="-122"/>
                                <a:cs typeface="Cambria Math" pitchFamily="34" charset="-120"/>
                              </a:rPr>
                              <m:t>𝑣</m:t>
                            </m:r>
                          </m:e>
                          <m:sub>
                            <m:r>
                              <a:rPr lang="en-US" altLang="zh-CN" b="0" i="0">
                                <a:solidFill>
                                  <a:srgbClr val="000000"/>
                                </a:solidFill>
                                <a:latin typeface="Cambria Math" pitchFamily="34" charset="0"/>
                                <a:ea typeface="Cambria Math" pitchFamily="34" charset="-122"/>
                                <a:cs typeface="Cambria Math" pitchFamily="34" charset="-120"/>
                              </a:rPr>
                              <m:t>0</m:t>
                            </m:r>
                          </m:sub>
                          <m:sup>
                            <m:r>
                              <a:rPr lang="en-US" altLang="zh-CN" b="0" i="0">
                                <a:solidFill>
                                  <a:srgbClr val="000000"/>
                                </a:solidFill>
                                <a:latin typeface="Cambria Math" pitchFamily="34" charset="0"/>
                                <a:ea typeface="Cambria Math" pitchFamily="34" charset="-122"/>
                                <a:cs typeface="Cambria Math" pitchFamily="34" charset="-120"/>
                              </a:rPr>
                              <m:t>2</m:t>
                            </m:r>
                          </m:sup>
                        </m:sSubSup>
                      </m:num>
                      <m:den>
                        <m:r>
                          <a:rPr lang="en-US" altLang="zh-CN" b="0" i="0">
                            <a:solidFill>
                              <a:srgbClr val="000000"/>
                            </a:solidFill>
                            <a:latin typeface="Cambria Math" pitchFamily="34" charset="0"/>
                            <a:ea typeface="Cambria Math" pitchFamily="34" charset="-122"/>
                            <a:cs typeface="Cambria Math" pitchFamily="34" charset="-120"/>
                          </a:rPr>
                          <m:t>𝑔</m:t>
                        </m:r>
                        <m:r>
                          <m:rPr>
                            <m:sty m:val="p"/>
                          </m:rPr>
                          <a:rPr lang="en-US" altLang="zh-CN" b="0" i="0">
                            <a:solidFill>
                              <a:srgbClr val="000000"/>
                            </a:solidFill>
                            <a:latin typeface="Cambria Math" pitchFamily="34" charset="0"/>
                            <a:ea typeface="Cambria Math" pitchFamily="34" charset="-122"/>
                            <a:cs typeface="Cambria Math" pitchFamily="34" charset="-120"/>
                          </a:rPr>
                          <m:t>tan</m:t>
                        </m:r>
                        <m:r>
                          <m:rPr>
                            <m:nor/>
                          </m:rPr>
                          <a:rPr lang="en-US" altLang="zh-CN" b="0" i="0">
                            <a:solidFill>
                              <a:srgbClr val="000000"/>
                            </a:solidFill>
                            <a:latin typeface="Cambria Math" pitchFamily="34" charset="0"/>
                            <a:ea typeface="Cambria Math" pitchFamily="34" charset="-122"/>
                            <a:cs typeface="Cambria Math" pitchFamily="34" charset="-120"/>
                          </a:rPr>
                          <m:t> </m:t>
                        </m:r>
                        <m:r>
                          <a:rPr lang="en-US" altLang="zh-CN" b="0" i="0">
                            <a:solidFill>
                              <a:srgbClr val="000000"/>
                            </a:solidFill>
                            <a:latin typeface="Cambria Math" pitchFamily="34" charset="0"/>
                            <a:ea typeface="Cambria Math" pitchFamily="34" charset="-122"/>
                            <a:cs typeface="Cambria Math" pitchFamily="34" charset="-120"/>
                          </a:rPr>
                          <m:t>𝜃</m:t>
                        </m:r>
                      </m:den>
                    </m:f>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dirty="0">
                    <a:solidFill>
                      <a:srgbClr val="000000"/>
                    </a:solidFill>
                    <a:latin typeface="微软雅黑" pitchFamily="34" charset="0"/>
                    <a:ea typeface="微软雅黑" pitchFamily="34" charset="-122"/>
                    <a:cs typeface="微软雅黑" pitchFamily="34" charset="-120"/>
                  </a:rPr>
                  <a:t>，故C正确.</a:t>
                </a:r>
                <a:endParaRPr lang="en-US" altLang="zh-CN" dirty="0"/>
              </a:p>
            </p:txBody>
          </p:sp>
        </mc:Choice>
        <mc:Fallback>
          <p:sp>
            <p:nvSpPr>
              <p:cNvPr id="7" name="QC_4_AS.54_1#6f4fdcf6d?vop=1&amp;pid=243f6029e&amp;color=0,0,0&amp;vtp=1&amp;bbb=1&amp;hb=1"/>
              <p:cNvSpPr>
                <a:spLocks noRot="1" noChangeAspect="1" noMove="1" noResize="1" noEditPoints="1" noAdjustHandles="1" noChangeArrowheads="1" noChangeShapeType="1" noTextEdit="1"/>
              </p:cNvSpPr>
              <p:nvPr/>
            </p:nvSpPr>
            <p:spPr>
              <a:xfrm>
                <a:off x="832104" y="4469322"/>
                <a:ext cx="10533888" cy="1358900"/>
              </a:xfrm>
              <a:prstGeom prst="rect">
                <a:avLst/>
              </a:prstGeom>
              <a:blipFill>
                <a:blip r:embed="rId6"/>
                <a:stretch>
                  <a:fillRect l="-1389" r="-1331" b="-4036"/>
                </a:stretch>
              </a:blipFill>
              <a:ln/>
            </p:spPr>
            <p:txBody>
              <a:bodyPr/>
              <a:lstStyle/>
              <a:p>
                <a:r>
                  <a:rPr lang="zh-CN" altLang="en-US">
                    <a:noFill/>
                  </a:rPr>
                  <a:t> </a:t>
                </a:r>
              </a:p>
            </p:txBody>
          </p:sp>
        </mc:Fallback>
      </mc:AlternateContent>
      <p:sp>
        <p:nvSpPr>
          <p:cNvPr id="8" name="QC_4_AS.54_1#6f4fdcf6d?vop=1&amp;pid=243f6029e&amp;color=0,0,0&amp;vtp=1&amp;bbb=1&amp;hb=1&amp;uw=1">
            <a:extLst>
              <a:ext uri="{FF2B5EF4-FFF2-40B4-BE49-F238E27FC236}">
                <a16:creationId xmlns:a16="http://schemas.microsoft.com/office/drawing/2014/main" id="{63BF3263-9614-BB7F-F1DD-71772F9531BD}"/>
              </a:ext>
            </a:extLst>
          </p:cNvPr>
          <p:cNvSpPr/>
          <p:nvPr/>
        </p:nvSpPr>
        <p:spPr>
          <a:xfrm>
            <a:off x="6089904" y="4469100"/>
            <a:ext cx="5326064" cy="419545"/>
          </a:xfrm>
          <a:prstGeom prst="rect">
            <a:avLst/>
          </a:prstGeom>
          <a:solidFill>
            <a:schemeClr val="accent1">
              <a:alpha val="0"/>
            </a:schemeClr>
          </a:solidFill>
          <a:ln w="12700" cap="flat" cmpd="sng" algn="ctr">
            <a:solidFill>
              <a:srgbClr val="FFFFFF">
                <a:alpha val="0"/>
              </a:srgbClr>
            </a:solidFill>
            <a:prstDash val="solid"/>
            <a:miter lim="800000"/>
            <a:headEnd type="none" w="med" len="med"/>
            <a:tailEnd type="none" w="med" len="med"/>
          </a:ln>
        </p:spPr>
        <p:style>
          <a:lnRef idx="2">
            <a:schemeClr val="accent1">
              <a:shade val="15000"/>
            </a:schemeClr>
          </a:lnRef>
          <a:fillRef idx="1">
            <a:schemeClr val="accent1"/>
          </a:fillRef>
          <a:effectRef idx="0">
            <a:schemeClr val="accent1"/>
          </a:effectRef>
          <a:fontRef idx="minor">
            <a:schemeClr val="lt1"/>
          </a:fontRef>
        </p:style>
        <p:txBody>
          <a:bodyPr wrap="none" lIns="0" tIns="0" rIns="0" bIns="0" rtlCol="0" anchor="ctr"/>
          <a:lstStyle/>
          <a:p>
            <a:pPr>
              <a:lnSpc>
                <a:spcPts val="3960"/>
              </a:lnSpc>
            </a:pPr>
            <a:r>
              <a:rPr kumimoji="0" lang="en-US" altLang="zh-CN" sz="100" b="0" i="0" u="wavy" strike="noStrike" kern="0" cap="none" spc="-10300" normalizeH="0" baseline="0" noProof="0">
                <a:ln>
                  <a:noFill/>
                </a:ln>
                <a:solidFill>
                  <a:srgbClr val="00A0AF"/>
                </a:solidFill>
                <a:effectLst/>
                <a:uLnTx/>
                <a:uFill>
                  <a:solidFill>
                    <a:srgbClr val="00A0AF"/>
                  </a:solidFill>
                </a:uFill>
                <a:latin typeface="SimSun" panose="02010600030101010101" pitchFamily="2" charset="-122"/>
              </a:rPr>
              <a:t>.</a:t>
            </a:r>
            <a:r>
              <a:rPr kumimoji="0" lang="en-US" altLang="zh-CN" sz="1800" b="0" i="0" u="wavy" strike="noStrike" kern="0" cap="none" spc="0" normalizeH="0" baseline="0" noProof="0">
                <a:ln>
                  <a:noFill/>
                </a:ln>
                <a:solidFill>
                  <a:srgbClr val="00A0AF"/>
                </a:solidFill>
                <a:effectLst/>
                <a:uLnTx/>
                <a:uFill>
                  <a:solidFill>
                    <a:srgbClr val="00A0AF"/>
                  </a:solidFill>
                </a:uFill>
                <a:latin typeface="SimSun" panose="02010600030101010101" pitchFamily="2" charset="-122"/>
              </a:rPr>
              <a:t>                                               </a:t>
            </a:r>
            <a:r>
              <a:rPr kumimoji="0" lang="en-US" altLang="zh-CN" sz="100" b="0" i="0" u="wavy" strike="noStrike" kern="0" cap="none" spc="-10300" normalizeH="0" baseline="0" noProof="0">
                <a:ln>
                  <a:noFill/>
                </a:ln>
                <a:solidFill>
                  <a:srgbClr val="00A0AF"/>
                </a:solidFill>
                <a:effectLst/>
                <a:uLnTx/>
                <a:uFill>
                  <a:solidFill>
                    <a:srgbClr val="00A0AF"/>
                  </a:solidFill>
                </a:uFill>
                <a:latin typeface="SimSun" panose="02010600030101010101" pitchFamily="2" charset="-122"/>
              </a:rPr>
              <a:t>.</a:t>
            </a:r>
            <a:endParaRPr kumimoji="0" lang="en-US" altLang="zh-CN" sz="100" b="0" i="0" u="wavy" strike="noStrike" kern="0" cap="none" spc="-10300" normalizeH="0" baseline="0" noProof="0" dirty="0">
              <a:ln>
                <a:noFill/>
              </a:ln>
              <a:solidFill>
                <a:srgbClr val="00A0AF"/>
              </a:solidFill>
              <a:effectLst/>
              <a:uLnTx/>
              <a:uFill>
                <a:solidFill>
                  <a:srgbClr val="00A0AF"/>
                </a:solidFill>
              </a:uFill>
              <a:latin typeface="SimSun" panose="02010600030101010101" pitchFamily="2" charset="-122"/>
            </a:endParaRPr>
          </a:p>
        </p:txBody>
      </p:sp>
      <p:sp>
        <p:nvSpPr>
          <p:cNvPr id="9" name="QC_4_AS.54_1#6f4fdcf6d?vop=1&amp;pid=243f6029e&amp;color=0,0,0&amp;vtp=1&amp;bbb=1&amp;hb=1&amp;uw=1">
            <a:extLst>
              <a:ext uri="{FF2B5EF4-FFF2-40B4-BE49-F238E27FC236}">
                <a16:creationId xmlns:a16="http://schemas.microsoft.com/office/drawing/2014/main" id="{E45E15E7-EDD8-A0C8-A31E-57266CE8F7BA}"/>
              </a:ext>
            </a:extLst>
          </p:cNvPr>
          <p:cNvSpPr/>
          <p:nvPr/>
        </p:nvSpPr>
        <p:spPr>
          <a:xfrm>
            <a:off x="832104" y="4888200"/>
            <a:ext cx="1143000" cy="419545"/>
          </a:xfrm>
          <a:prstGeom prst="rect">
            <a:avLst/>
          </a:prstGeom>
          <a:solidFill>
            <a:schemeClr val="accent1">
              <a:alpha val="0"/>
            </a:schemeClr>
          </a:solidFill>
          <a:ln w="12700" cap="flat" cmpd="sng" algn="ctr">
            <a:solidFill>
              <a:srgbClr val="FFFFFF">
                <a:alpha val="0"/>
              </a:srgbClr>
            </a:solidFill>
            <a:prstDash val="solid"/>
            <a:miter lim="800000"/>
            <a:headEnd type="none" w="med" len="med"/>
            <a:tailEnd type="none" w="med" len="med"/>
          </a:ln>
        </p:spPr>
        <p:style>
          <a:lnRef idx="2">
            <a:schemeClr val="accent1">
              <a:shade val="15000"/>
            </a:schemeClr>
          </a:lnRef>
          <a:fillRef idx="1">
            <a:schemeClr val="accent1"/>
          </a:fillRef>
          <a:effectRef idx="0">
            <a:schemeClr val="accent1"/>
          </a:effectRef>
          <a:fontRef idx="minor">
            <a:schemeClr val="lt1"/>
          </a:fontRef>
        </p:style>
        <p:txBody>
          <a:bodyPr wrap="none" lIns="0" tIns="0" rIns="0" bIns="0" rtlCol="0" anchor="ctr"/>
          <a:lstStyle/>
          <a:p>
            <a:pPr>
              <a:lnSpc>
                <a:spcPts val="3960"/>
              </a:lnSpc>
            </a:pPr>
            <a:r>
              <a:rPr kumimoji="0" lang="en-US" altLang="zh-CN" sz="100" b="0" i="0" u="wavy" strike="noStrike" kern="0" cap="none" spc="-10300" normalizeH="0" baseline="0" noProof="0">
                <a:ln>
                  <a:noFill/>
                </a:ln>
                <a:solidFill>
                  <a:srgbClr val="00A0AF"/>
                </a:solidFill>
                <a:effectLst/>
                <a:uLnTx/>
                <a:uFill>
                  <a:solidFill>
                    <a:srgbClr val="00A0AF"/>
                  </a:solidFill>
                </a:uFill>
                <a:latin typeface="SimSun" panose="02010600030101010101" pitchFamily="2" charset="-122"/>
              </a:rPr>
              <a:t>.</a:t>
            </a:r>
            <a:r>
              <a:rPr kumimoji="0" lang="en-US" altLang="zh-CN" sz="1800" b="0" i="0" u="wavy" strike="noStrike" kern="0" cap="none" spc="0" normalizeH="0" baseline="0" noProof="0">
                <a:ln>
                  <a:noFill/>
                </a:ln>
                <a:solidFill>
                  <a:srgbClr val="00A0AF"/>
                </a:solidFill>
                <a:effectLst/>
                <a:uLnTx/>
                <a:uFill>
                  <a:solidFill>
                    <a:srgbClr val="00A0AF"/>
                  </a:solidFill>
                </a:uFill>
                <a:latin typeface="SimSun" panose="02010600030101010101" pitchFamily="2" charset="-122"/>
              </a:rPr>
              <a:t>          </a:t>
            </a:r>
            <a:r>
              <a:rPr kumimoji="0" lang="en-US" altLang="zh-CN" sz="100" b="0" i="0" u="wavy" strike="noStrike" kern="0" cap="none" spc="-10300" normalizeH="0" baseline="0" noProof="0">
                <a:ln>
                  <a:noFill/>
                </a:ln>
                <a:solidFill>
                  <a:srgbClr val="00A0AF"/>
                </a:solidFill>
                <a:effectLst/>
                <a:uLnTx/>
                <a:uFill>
                  <a:solidFill>
                    <a:srgbClr val="00A0AF"/>
                  </a:solidFill>
                </a:uFill>
                <a:latin typeface="SimSun" panose="02010600030101010101" pitchFamily="2" charset="-122"/>
              </a:rPr>
              <a:t>.</a:t>
            </a:r>
            <a:endParaRPr kumimoji="0" lang="en-US" altLang="zh-CN" sz="100" b="0" i="0" u="wavy" strike="noStrike" kern="0" cap="none" spc="-10300" normalizeH="0" baseline="0" noProof="0" dirty="0">
              <a:ln>
                <a:noFill/>
              </a:ln>
              <a:solidFill>
                <a:srgbClr val="00A0AF"/>
              </a:solidFill>
              <a:effectLst/>
              <a:uLnTx/>
              <a:uFill>
                <a:solidFill>
                  <a:srgbClr val="00A0AF"/>
                </a:solidFill>
              </a:uFill>
              <a:latin typeface="SimSun" panose="02010600030101010101" pitchFamily="2"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 calcmode="lin" valueType="num">
                                      <p:cBhvr additive="base">
                                        <p:cTn id="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8" dur="500" fill="hold"/>
                                        <p:tgtEl>
                                          <p:spTgt spid="4">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anim calcmode="lin" valueType="num">
                                      <p:cBhvr additive="base">
                                        <p:cTn id="1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6">
                                            <p:bg/>
                                          </p:spTgt>
                                        </p:tgtEl>
                                        <p:attrNameLst>
                                          <p:attrName>style.visibility</p:attrName>
                                        </p:attrNameLst>
                                      </p:cBhvr>
                                      <p:to>
                                        <p:strVal val="visible"/>
                                      </p:to>
                                    </p:set>
                                    <p:anim calcmode="lin" valueType="num">
                                      <p:cBhvr additive="base">
                                        <p:cTn id="17" dur="500" fill="hold"/>
                                        <p:tgtEl>
                                          <p:spTgt spid="6">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6">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6">
                                            <p:txEl>
                                              <p:pRg st="0" end="0"/>
                                            </p:txEl>
                                          </p:spTgt>
                                        </p:tgtEl>
                                        <p:attrNameLst>
                                          <p:attrName>style.visibility</p:attrName>
                                        </p:attrNameLst>
                                      </p:cBhvr>
                                      <p:to>
                                        <p:strVal val="visible"/>
                                      </p:to>
                                    </p:set>
                                    <p:anim calcmode="lin" valueType="num">
                                      <p:cBhvr additive="base">
                                        <p:cTn id="21"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6">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6">
                                            <p:txEl>
                                              <p:pRg st="1" end="1"/>
                                            </p:txEl>
                                          </p:spTgt>
                                        </p:tgtEl>
                                        <p:attrNameLst>
                                          <p:attrName>style.visibility</p:attrName>
                                        </p:attrNameLst>
                                      </p:cBhvr>
                                      <p:to>
                                        <p:strVal val="visible"/>
                                      </p:to>
                                    </p:set>
                                    <p:anim calcmode="lin" valueType="num">
                                      <p:cBhvr additive="base">
                                        <p:cTn id="25"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6">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6">
                                            <p:txEl>
                                              <p:pRg st="2" end="2"/>
                                            </p:txEl>
                                          </p:spTgt>
                                        </p:tgtEl>
                                        <p:attrNameLst>
                                          <p:attrName>style.visibility</p:attrName>
                                        </p:attrNameLst>
                                      </p:cBhvr>
                                      <p:to>
                                        <p:strVal val="visible"/>
                                      </p:to>
                                    </p:set>
                                    <p:anim calcmode="lin" valueType="num">
                                      <p:cBhvr additive="base">
                                        <p:cTn id="29"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6">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grpId="0" nodeType="clickEffect">
                                  <p:stCondLst>
                                    <p:cond delay="0"/>
                                  </p:stCondLst>
                                  <p:childTnLst>
                                    <p:set>
                                      <p:cBhvr>
                                        <p:cTn id="34" dur="1" fill="hold">
                                          <p:stCondLst>
                                            <p:cond delay="0"/>
                                          </p:stCondLst>
                                        </p:cTn>
                                        <p:tgtEl>
                                          <p:spTgt spid="7">
                                            <p:bg/>
                                          </p:spTgt>
                                        </p:tgtEl>
                                        <p:attrNameLst>
                                          <p:attrName>style.visibility</p:attrName>
                                        </p:attrNameLst>
                                      </p:cBhvr>
                                      <p:to>
                                        <p:strVal val="visible"/>
                                      </p:to>
                                    </p:set>
                                    <p:anim calcmode="lin" valueType="num">
                                      <p:cBhvr additive="base">
                                        <p:cTn id="35" dur="500" fill="hold"/>
                                        <p:tgtEl>
                                          <p:spTgt spid="7">
                                            <p:bg/>
                                          </p:spTgt>
                                        </p:tgtEl>
                                        <p:attrNameLst>
                                          <p:attrName>ppt_x</p:attrName>
                                        </p:attrNameLst>
                                      </p:cBhvr>
                                      <p:tavLst>
                                        <p:tav tm="0">
                                          <p:val>
                                            <p:strVal val="#ppt_x"/>
                                          </p:val>
                                        </p:tav>
                                        <p:tav tm="100000">
                                          <p:val>
                                            <p:strVal val="#ppt_x"/>
                                          </p:val>
                                        </p:tav>
                                      </p:tavLst>
                                    </p:anim>
                                    <p:anim calcmode="lin" valueType="num">
                                      <p:cBhvr additive="base">
                                        <p:cTn id="36" dur="500" fill="hold"/>
                                        <p:tgtEl>
                                          <p:spTgt spid="7">
                                            <p:bg/>
                                          </p:spTgt>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7">
                                            <p:txEl>
                                              <p:pRg st="0" end="0"/>
                                            </p:txEl>
                                          </p:spTgt>
                                        </p:tgtEl>
                                        <p:attrNameLst>
                                          <p:attrName>style.visibility</p:attrName>
                                        </p:attrNameLst>
                                      </p:cBhvr>
                                      <p:to>
                                        <p:strVal val="visible"/>
                                      </p:to>
                                    </p:set>
                                    <p:anim calcmode="lin" valueType="num">
                                      <p:cBhvr additive="base">
                                        <p:cTn id="39"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7">
                                            <p:txEl>
                                              <p:pRg st="0" end="0"/>
                                            </p:txEl>
                                          </p:spTgt>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7">
                                            <p:txEl>
                                              <p:pRg st="1" end="1"/>
                                            </p:txEl>
                                          </p:spTgt>
                                        </p:tgtEl>
                                        <p:attrNameLst>
                                          <p:attrName>style.visibility</p:attrName>
                                        </p:attrNameLst>
                                      </p:cBhvr>
                                      <p:to>
                                        <p:strVal val="visible"/>
                                      </p:to>
                                    </p:set>
                                    <p:anim calcmode="lin" valueType="num">
                                      <p:cBhvr additive="base">
                                        <p:cTn id="43"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7">
                                            <p:txEl>
                                              <p:pRg st="1" end="1"/>
                                            </p:txEl>
                                          </p:spTgt>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0"/>
                                  </p:stCondLst>
                                  <p:childTnLst>
                                    <p:set>
                                      <p:cBhvr>
                                        <p:cTn id="46" dur="1" fill="hold">
                                          <p:stCondLst>
                                            <p:cond delay="0"/>
                                          </p:stCondLst>
                                        </p:cTn>
                                        <p:tgtEl>
                                          <p:spTgt spid="7">
                                            <p:txEl>
                                              <p:pRg st="2" end="2"/>
                                            </p:txEl>
                                          </p:spTgt>
                                        </p:tgtEl>
                                        <p:attrNameLst>
                                          <p:attrName>style.visibility</p:attrName>
                                        </p:attrNameLst>
                                      </p:cBhvr>
                                      <p:to>
                                        <p:strVal val="visible"/>
                                      </p:to>
                                    </p:set>
                                    <p:anim calcmode="lin" valueType="num">
                                      <p:cBhvr additive="base">
                                        <p:cTn id="47"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48" dur="500" fill="hold"/>
                                        <p:tgtEl>
                                          <p:spTgt spid="7">
                                            <p:txEl>
                                              <p:pRg st="2" end="2"/>
                                            </p:txEl>
                                          </p:spTgt>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stCondLst>
                                    <p:cond delay="0"/>
                                  </p:stCondLst>
                                  <p:childTnLst>
                                    <p:set>
                                      <p:cBhvr>
                                        <p:cTn id="50" dur="1" fill="hold">
                                          <p:stCondLst>
                                            <p:cond delay="0"/>
                                          </p:stCondLst>
                                        </p:cTn>
                                        <p:tgtEl>
                                          <p:spTgt spid="8">
                                            <p:bg/>
                                          </p:spTgt>
                                        </p:tgtEl>
                                        <p:attrNameLst>
                                          <p:attrName>style.visibility</p:attrName>
                                        </p:attrNameLst>
                                      </p:cBhvr>
                                      <p:to>
                                        <p:strVal val="visible"/>
                                      </p:to>
                                    </p:set>
                                    <p:anim calcmode="lin" valueType="num">
                                      <p:cBhvr additive="base">
                                        <p:cTn id="51" dur="500" fill="hold"/>
                                        <p:tgtEl>
                                          <p:spTgt spid="8">
                                            <p:bg/>
                                          </p:spTgt>
                                        </p:tgtEl>
                                        <p:attrNameLst>
                                          <p:attrName>ppt_x</p:attrName>
                                        </p:attrNameLst>
                                      </p:cBhvr>
                                      <p:tavLst>
                                        <p:tav tm="0">
                                          <p:val>
                                            <p:strVal val="#ppt_x"/>
                                          </p:val>
                                        </p:tav>
                                        <p:tav tm="100000">
                                          <p:val>
                                            <p:strVal val="#ppt_x"/>
                                          </p:val>
                                        </p:tav>
                                      </p:tavLst>
                                    </p:anim>
                                    <p:anim calcmode="lin" valueType="num">
                                      <p:cBhvr additive="base">
                                        <p:cTn id="52" dur="500" fill="hold"/>
                                        <p:tgtEl>
                                          <p:spTgt spid="8">
                                            <p:bg/>
                                          </p:spTgt>
                                        </p:tgtEl>
                                        <p:attrNameLst>
                                          <p:attrName>ppt_y</p:attrName>
                                        </p:attrNameLst>
                                      </p:cBhvr>
                                      <p:tavLst>
                                        <p:tav tm="0">
                                          <p:val>
                                            <p:strVal val="1+#ppt_h/2"/>
                                          </p:val>
                                        </p:tav>
                                        <p:tav tm="100000">
                                          <p:val>
                                            <p:strVal val="#ppt_y"/>
                                          </p:val>
                                        </p:tav>
                                      </p:tavLst>
                                    </p:anim>
                                  </p:childTnLst>
                                </p:cTn>
                              </p:par>
                              <p:par>
                                <p:cTn id="53" presetID="2" presetClass="entr" presetSubtype="4" fill="hold" grpId="0" nodeType="withEffect">
                                  <p:stCondLst>
                                    <p:cond delay="0"/>
                                  </p:stCondLst>
                                  <p:childTnLst>
                                    <p:set>
                                      <p:cBhvr>
                                        <p:cTn id="54" dur="1" fill="hold">
                                          <p:stCondLst>
                                            <p:cond delay="0"/>
                                          </p:stCondLst>
                                        </p:cTn>
                                        <p:tgtEl>
                                          <p:spTgt spid="8">
                                            <p:txEl>
                                              <p:pRg st="0" end="0"/>
                                            </p:txEl>
                                          </p:spTgt>
                                        </p:tgtEl>
                                        <p:attrNameLst>
                                          <p:attrName>style.visibility</p:attrName>
                                        </p:attrNameLst>
                                      </p:cBhvr>
                                      <p:to>
                                        <p:strVal val="visible"/>
                                      </p:to>
                                    </p:set>
                                    <p:anim calcmode="lin" valueType="num">
                                      <p:cBhvr additive="base">
                                        <p:cTn id="55" dur="500" fill="hold"/>
                                        <p:tgtEl>
                                          <p:spTgt spid="8">
                                            <p:txEl>
                                              <p:pRg st="0" end="0"/>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8">
                                            <p:txEl>
                                              <p:pRg st="0" end="0"/>
                                            </p:txEl>
                                          </p:spTgt>
                                        </p:tgtEl>
                                        <p:attrNameLst>
                                          <p:attrName>ppt_y</p:attrName>
                                        </p:attrNameLst>
                                      </p:cBhvr>
                                      <p:tavLst>
                                        <p:tav tm="0">
                                          <p:val>
                                            <p:strVal val="1+#ppt_h/2"/>
                                          </p:val>
                                        </p:tav>
                                        <p:tav tm="100000">
                                          <p:val>
                                            <p:strVal val="#ppt_y"/>
                                          </p:val>
                                        </p:tav>
                                      </p:tavLst>
                                    </p:anim>
                                  </p:childTnLst>
                                </p:cTn>
                              </p:par>
                              <p:par>
                                <p:cTn id="57" presetID="2" presetClass="entr" presetSubtype="4" fill="hold" grpId="0" nodeType="withEffect">
                                  <p:stCondLst>
                                    <p:cond delay="0"/>
                                  </p:stCondLst>
                                  <p:childTnLst>
                                    <p:set>
                                      <p:cBhvr>
                                        <p:cTn id="58" dur="1" fill="hold">
                                          <p:stCondLst>
                                            <p:cond delay="0"/>
                                          </p:stCondLst>
                                        </p:cTn>
                                        <p:tgtEl>
                                          <p:spTgt spid="9">
                                            <p:bg/>
                                          </p:spTgt>
                                        </p:tgtEl>
                                        <p:attrNameLst>
                                          <p:attrName>style.visibility</p:attrName>
                                        </p:attrNameLst>
                                      </p:cBhvr>
                                      <p:to>
                                        <p:strVal val="visible"/>
                                      </p:to>
                                    </p:set>
                                    <p:anim calcmode="lin" valueType="num">
                                      <p:cBhvr additive="base">
                                        <p:cTn id="59" dur="500" fill="hold"/>
                                        <p:tgtEl>
                                          <p:spTgt spid="9">
                                            <p:bg/>
                                          </p:spTgt>
                                        </p:tgtEl>
                                        <p:attrNameLst>
                                          <p:attrName>ppt_x</p:attrName>
                                        </p:attrNameLst>
                                      </p:cBhvr>
                                      <p:tavLst>
                                        <p:tav tm="0">
                                          <p:val>
                                            <p:strVal val="#ppt_x"/>
                                          </p:val>
                                        </p:tav>
                                        <p:tav tm="100000">
                                          <p:val>
                                            <p:strVal val="#ppt_x"/>
                                          </p:val>
                                        </p:tav>
                                      </p:tavLst>
                                    </p:anim>
                                    <p:anim calcmode="lin" valueType="num">
                                      <p:cBhvr additive="base">
                                        <p:cTn id="60" dur="500" fill="hold"/>
                                        <p:tgtEl>
                                          <p:spTgt spid="9">
                                            <p:bg/>
                                          </p:spTgt>
                                        </p:tgtEl>
                                        <p:attrNameLst>
                                          <p:attrName>ppt_y</p:attrName>
                                        </p:attrNameLst>
                                      </p:cBhvr>
                                      <p:tavLst>
                                        <p:tav tm="0">
                                          <p:val>
                                            <p:strVal val="1+#ppt_h/2"/>
                                          </p:val>
                                        </p:tav>
                                        <p:tav tm="100000">
                                          <p:val>
                                            <p:strVal val="#ppt_y"/>
                                          </p:val>
                                        </p:tav>
                                      </p:tavLst>
                                    </p:anim>
                                  </p:childTnLst>
                                </p:cTn>
                              </p:par>
                              <p:par>
                                <p:cTn id="61" presetID="2" presetClass="entr" presetSubtype="4" fill="hold" grpId="0" nodeType="withEffect">
                                  <p:stCondLst>
                                    <p:cond delay="0"/>
                                  </p:stCondLst>
                                  <p:childTnLst>
                                    <p:set>
                                      <p:cBhvr>
                                        <p:cTn id="62" dur="1" fill="hold">
                                          <p:stCondLst>
                                            <p:cond delay="0"/>
                                          </p:stCondLst>
                                        </p:cTn>
                                        <p:tgtEl>
                                          <p:spTgt spid="9">
                                            <p:txEl>
                                              <p:pRg st="0" end="0"/>
                                            </p:txEl>
                                          </p:spTgt>
                                        </p:tgtEl>
                                        <p:attrNameLst>
                                          <p:attrName>style.visibility</p:attrName>
                                        </p:attrNameLst>
                                      </p:cBhvr>
                                      <p:to>
                                        <p:strVal val="visible"/>
                                      </p:to>
                                    </p:set>
                                    <p:anim calcmode="lin" valueType="num">
                                      <p:cBhvr additive="base">
                                        <p:cTn id="63"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additive="base">
                                        <p:cTn id="64" dur="500" fill="hold"/>
                                        <p:tgtEl>
                                          <p:spTgt spid="9">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6" grpId="0" build="p" animBg="1"/>
      <p:bldP spid="7" grpId="0" build="p" animBg="1"/>
      <p:bldP spid="8" grpId="0" build="p" animBg="1"/>
      <p:bldP spid="9" grpId="0" build="p" animBg="1"/>
    </p:bldLst>
  </p:timing>
</p:sld>
</file>

<file path=ppt/slides/slide24.xml><?xml version="1.0" encoding="utf-8"?>
<p:sld xmlns:a="http://schemas.openxmlformats.org/drawingml/2006/main" xmlns:r="http://schemas.openxmlformats.org/officeDocument/2006/relationships" xmlns:p="http://schemas.openxmlformats.org/presentationml/2006/main">
  <p:cSld name="Slide 23&amp;si=23">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BD.55_1#7b8cbd759?vop=1&amp;pid=243f6029e&amp;color=0,0,0&amp;vtp=1&amp;bt=1&amp;bbb=1&amp;hb=1"/>
              <p:cNvSpPr/>
              <p:nvPr/>
            </p:nvSpPr>
            <p:spPr>
              <a:xfrm>
                <a:off x="832104" y="1512000"/>
                <a:ext cx="10533888" cy="2446655"/>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3.</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任何一条平滑的曲线都可以看作是由一系列不同半径的圆弧连接而成的</a:t>
                </a:r>
                <a:r>
                  <a:rPr lang="en-US" altLang="zh-CN" sz="1800" b="0" i="0">
                    <a:solidFill>
                      <a:srgbClr val="000000"/>
                    </a:solidFill>
                    <a:latin typeface="微软雅黑" pitchFamily="34" charset="0"/>
                    <a:ea typeface="微软雅黑" pitchFamily="34" charset="-122"/>
                    <a:cs typeface="微软雅黑" pitchFamily="34" charset="-120"/>
                  </a:rPr>
                  <a:t>，这些圆弧的半径叫作曲率半</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径</a:t>
                </a:r>
                <a:r>
                  <a:rPr lang="en-US" altLang="zh-CN" sz="1800" b="0" i="0" dirty="0">
                    <a:solidFill>
                      <a:srgbClr val="000000"/>
                    </a:solidFill>
                    <a:latin typeface="微软雅黑" pitchFamily="34" charset="0"/>
                    <a:ea typeface="微软雅黑" pitchFamily="34" charset="-122"/>
                    <a:cs typeface="微软雅黑" pitchFamily="34" charset="-120"/>
                  </a:rPr>
                  <a:t>，记作</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𝜌</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.因此，我们就可以把物体沿任一曲线的运动</a:t>
                </a:r>
                <a:r>
                  <a:rPr lang="en-US" altLang="zh-CN" sz="1800" b="0" i="0">
                    <a:solidFill>
                      <a:srgbClr val="000000"/>
                    </a:solidFill>
                    <a:latin typeface="微软雅黑" pitchFamily="34" charset="0"/>
                    <a:ea typeface="微软雅黑" pitchFamily="34" charset="-122"/>
                    <a:cs typeface="微软雅黑" pitchFamily="34" charset="-120"/>
                  </a:rPr>
                  <a:t>，看成是物体沿一系列不同半径的小段圆弧的运</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动</a:t>
                </a:r>
                <a:r>
                  <a:rPr lang="en-US" altLang="zh-CN" sz="1800" b="0" i="0" dirty="0">
                    <a:solidFill>
                      <a:srgbClr val="000000"/>
                    </a:solidFill>
                    <a:latin typeface="微软雅黑" pitchFamily="34" charset="0"/>
                    <a:ea typeface="微软雅黑" pitchFamily="34" charset="-122"/>
                    <a:cs typeface="微软雅黑" pitchFamily="34" charset="-120"/>
                  </a:rPr>
                  <a:t>.汽车行驶中经常会经过一些凹凸不平的路面，其凹凸部分路面可以看作圆弧的一部分，如图所示的</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𝐴</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a:t>
                </a:r>
              </a:p>
              <a:p>
                <a:pPr latinLnBrk="1">
                  <a:lnSpc>
                    <a:spcPts val="3300"/>
                  </a:lnSpc>
                </a:pP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𝐵</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𝐶</m:t>
                    </m:r>
                  </m:oMath>
                </a14:m>
                <a:r>
                  <a:rPr lang="en-US" altLang="zh-CN" sz="1800" b="0" i="0" dirty="0">
                    <a:solidFill>
                      <a:srgbClr val="000000"/>
                    </a:solidFill>
                    <a:latin typeface="微软雅黑" pitchFamily="34" charset="0"/>
                    <a:ea typeface="微软雅黑" pitchFamily="34" charset="-122"/>
                    <a:cs typeface="微软雅黑" pitchFamily="34" charset="-120"/>
                  </a:rPr>
                  <a:t>三处，其中</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𝐵</m:t>
                    </m:r>
                  </m:oMath>
                </a14:m>
                <a:r>
                  <a:rPr lang="en-US" altLang="zh-CN" sz="1800" b="0" i="0" dirty="0">
                    <a:solidFill>
                      <a:srgbClr val="000000"/>
                    </a:solidFill>
                    <a:latin typeface="微软雅黑" pitchFamily="34" charset="0"/>
                    <a:ea typeface="微软雅黑" pitchFamily="34" charset="-122"/>
                    <a:cs typeface="微软雅黑" pitchFamily="34" charset="-120"/>
                  </a:rPr>
                  <a:t>处的曲率半径最大，</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𝐴</m:t>
                    </m:r>
                  </m:oMath>
                </a14:m>
                <a:r>
                  <a:rPr lang="en-US" altLang="zh-CN" sz="1800" b="0" i="0" dirty="0">
                    <a:solidFill>
                      <a:srgbClr val="000000"/>
                    </a:solidFill>
                    <a:latin typeface="微软雅黑" pitchFamily="34" charset="0"/>
                    <a:ea typeface="微软雅黑" pitchFamily="34" charset="-122"/>
                    <a:cs typeface="微软雅黑" pitchFamily="34" charset="-120"/>
                  </a:rPr>
                  <a:t>处的曲率半径为</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𝜌</m:t>
                        </m:r>
                      </m:e>
                      <m:sub>
                        <m:r>
                          <a:rPr lang="en-US" altLang="zh-CN" sz="1800" b="0" i="0">
                            <a:solidFill>
                              <a:srgbClr val="000000"/>
                            </a:solidFill>
                            <a:latin typeface="Cambria Math" pitchFamily="34" charset="0"/>
                            <a:ea typeface="Cambria Math" pitchFamily="34" charset="-122"/>
                            <a:cs typeface="Cambria Math" pitchFamily="34" charset="-120"/>
                          </a:rPr>
                          <m:t>1</m:t>
                        </m:r>
                      </m:sub>
                    </m:sSub>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𝐶</m:t>
                    </m:r>
                  </m:oMath>
                </a14:m>
                <a:r>
                  <a:rPr lang="en-US" altLang="zh-CN" sz="1800" b="0" i="0" dirty="0">
                    <a:solidFill>
                      <a:srgbClr val="000000"/>
                    </a:solidFill>
                    <a:latin typeface="微软雅黑" pitchFamily="34" charset="0"/>
                    <a:ea typeface="微软雅黑" pitchFamily="34" charset="-122"/>
                    <a:cs typeface="微软雅黑" pitchFamily="34" charset="-120"/>
                  </a:rPr>
                  <a:t>处的曲率半径为</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𝜌</m:t>
                        </m:r>
                      </m:e>
                      <m:sub>
                        <m:r>
                          <a:rPr lang="en-US" altLang="zh-CN" sz="1800" b="0" i="0">
                            <a:solidFill>
                              <a:srgbClr val="000000"/>
                            </a:solidFill>
                            <a:latin typeface="Cambria Math" pitchFamily="34" charset="0"/>
                            <a:ea typeface="Cambria Math" pitchFamily="34" charset="-122"/>
                            <a:cs typeface="Cambria Math" pitchFamily="34" charset="-120"/>
                          </a:rPr>
                          <m:t>2</m:t>
                        </m:r>
                      </m:sub>
                    </m:sSub>
                  </m:oMath>
                </a14:m>
                <a:r>
                  <a:rPr lang="en-US" altLang="zh-CN" sz="1800" b="0" i="0" dirty="0">
                    <a:solidFill>
                      <a:srgbClr val="000000"/>
                    </a:solidFill>
                    <a:latin typeface="微软雅黑" pitchFamily="34" charset="0"/>
                    <a:ea typeface="微软雅黑" pitchFamily="34" charset="-122"/>
                    <a:cs typeface="微软雅黑" pitchFamily="34" charset="-120"/>
                  </a:rPr>
                  <a:t>，重力加速度为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𝑔</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.若有</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一辆可视为质点</a:t>
                </a:r>
                <a:r>
                  <a:rPr lang="en-US" altLang="zh-CN" sz="1800" b="0" i="0" dirty="0">
                    <a:solidFill>
                      <a:srgbClr val="000000"/>
                    </a:solidFill>
                    <a:latin typeface="微软雅黑" pitchFamily="34" charset="0"/>
                    <a:ea typeface="微软雅黑" pitchFamily="34" charset="-122"/>
                    <a:cs typeface="微软雅黑" pitchFamily="34" charset="-120"/>
                  </a:rPr>
                  <a:t>、质量为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𝑚</m:t>
                    </m:r>
                  </m:oMath>
                </a14:m>
                <a:r>
                  <a:rPr lang="en-US" altLang="zh-CN" sz="1800" b="0" i="0" dirty="0">
                    <a:solidFill>
                      <a:srgbClr val="000000"/>
                    </a:solidFill>
                    <a:latin typeface="微软雅黑" pitchFamily="34" charset="0"/>
                    <a:ea typeface="微软雅黑" pitchFamily="34" charset="-122"/>
                    <a:cs typeface="微软雅黑" pitchFamily="34" charset="-120"/>
                  </a:rPr>
                  <a:t>的小汽车与路面之间各处的动摩擦因数均为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𝜇</m:t>
                    </m:r>
                  </m:oMath>
                </a14:m>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，当该车以恒定的速率</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𝑣</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沿这段</a:t>
                </a:r>
              </a:p>
              <a:p>
                <a:pPr latinLnBrk="1">
                  <a:lnSpc>
                    <a:spcPts val="3100"/>
                  </a:lnSpc>
                </a:pPr>
                <a:r>
                  <a:rPr lang="en-US" altLang="zh-CN" b="0" i="0">
                    <a:solidFill>
                      <a:srgbClr val="000000"/>
                    </a:solidFill>
                    <a:latin typeface="微软雅黑" pitchFamily="34" charset="0"/>
                    <a:ea typeface="微软雅黑" pitchFamily="34" charset="-122"/>
                    <a:cs typeface="微软雅黑" pitchFamily="34" charset="-120"/>
                  </a:rPr>
                  <a:t>凹凸路面行驶时</a:t>
                </a:r>
                <a:r>
                  <a:rPr lang="en-US" altLang="zh-CN" b="0" i="0" dirty="0">
                    <a:solidFill>
                      <a:srgbClr val="000000"/>
                    </a:solidFill>
                    <a:latin typeface="微软雅黑" pitchFamily="34" charset="0"/>
                    <a:ea typeface="微软雅黑" pitchFamily="34" charset="-122"/>
                    <a:cs typeface="微软雅黑" pitchFamily="34" charset="-120"/>
                  </a:rPr>
                  <a:t>，</a:t>
                </a:r>
                <a:r>
                  <a:rPr lang="en-US" altLang="zh-CN" b="0" i="0">
                    <a:solidFill>
                      <a:srgbClr val="000000"/>
                    </a:solidFill>
                    <a:latin typeface="微软雅黑" pitchFamily="34" charset="0"/>
                    <a:ea typeface="微软雅黑" pitchFamily="34" charset="-122"/>
                    <a:cs typeface="微软雅黑" pitchFamily="34" charset="-120"/>
                  </a:rPr>
                  <a:t>下列说法正确的是(</a:t>
                </a:r>
                <a:r>
                  <a:rPr lang="en-US" altLang="zh-CN" b="0" i="0">
                    <a:solidFill>
                      <a:srgbClr val="000000"/>
                    </a:solidFill>
                    <a:latin typeface="SimSun" pitchFamily="34" charset="0"/>
                    <a:ea typeface="SimSun" pitchFamily="34" charset="-122"/>
                    <a:cs typeface="SimSun" pitchFamily="34" charset="-120"/>
                  </a:rPr>
                  <a:t> </a:t>
                </a:r>
                <a:r>
                  <a:rPr lang="en-US" altLang="zh-CN" b="1" i="0">
                    <a:solidFill>
                      <a:srgbClr val="000000"/>
                    </a:solidFill>
                    <a:latin typeface="SimSun" pitchFamily="34" charset="0"/>
                    <a:ea typeface="SimSun" pitchFamily="34" charset="-122"/>
                    <a:cs typeface="SimSun" pitchFamily="34" charset="-120"/>
                  </a:rPr>
                  <a:t>    </a:t>
                </a:r>
                <a:r>
                  <a:rPr lang="en-US" altLang="zh-CN" b="0" i="0">
                    <a:solidFill>
                      <a:srgbClr val="000000"/>
                    </a:solidFill>
                    <a:latin typeface="微软雅黑" pitchFamily="34" charset="0"/>
                    <a:ea typeface="微软雅黑" pitchFamily="34" charset="-122"/>
                    <a:cs typeface="微软雅黑" pitchFamily="34" charset="-120"/>
                  </a:rPr>
                  <a:t>)</a:t>
                </a:r>
                <a:endParaRPr lang="en-US" altLang="zh-CN" dirty="0"/>
              </a:p>
            </p:txBody>
          </p:sp>
        </mc:Choice>
        <mc:Fallback>
          <p:sp>
            <p:nvSpPr>
              <p:cNvPr id="2" name="QC_4_BD.55_1#7b8cbd759?vop=1&amp;pid=243f6029e&amp;color=0,0,0&amp;vtp=1&amp;bt=1&amp;bbb=1&amp;hb=1"/>
              <p:cNvSpPr>
                <a:spLocks noRot="1" noChangeAspect="1" noMove="1" noResize="1" noEditPoints="1" noAdjustHandles="1" noChangeArrowheads="1" noChangeShapeType="1" noTextEdit="1"/>
              </p:cNvSpPr>
              <p:nvPr/>
            </p:nvSpPr>
            <p:spPr>
              <a:xfrm>
                <a:off x="832104" y="1512000"/>
                <a:ext cx="10533888" cy="2446655"/>
              </a:xfrm>
              <a:prstGeom prst="rect">
                <a:avLst/>
              </a:prstGeom>
              <a:blipFill>
                <a:blip r:embed="rId3"/>
                <a:stretch>
                  <a:fillRect l="-1389" r="-1100" b="-5985"/>
                </a:stretch>
              </a:blipFill>
              <a:ln/>
            </p:spPr>
            <p:txBody>
              <a:bodyPr/>
              <a:lstStyle/>
              <a:p>
                <a:r>
                  <a:rPr lang="zh-CN" altLang="en-US">
                    <a:noFill/>
                  </a:rPr>
                  <a:t> </a:t>
                </a:r>
              </a:p>
            </p:txBody>
          </p:sp>
        </mc:Fallback>
      </mc:AlternateContent>
      <p:sp>
        <p:nvSpPr>
          <p:cNvPr id="3" name="QC_4_AN.56_1#7b8cbd759.bracket?vop=1&amp;pid=243f6029e&amp;color=0,0,0&amp;vpa=11&amp;vtp=1"/>
          <p:cNvSpPr/>
          <p:nvPr/>
        </p:nvSpPr>
        <p:spPr>
          <a:xfrm>
            <a:off x="4673060" y="3594165"/>
            <a:ext cx="331788" cy="353822"/>
          </a:xfrm>
          <a:prstGeom prst="rect">
            <a:avLst/>
          </a:prstGeom>
          <a:noFill/>
          <a:ln/>
        </p:spPr>
        <p:txBody>
          <a:bodyPr wrap="none" lIns="0" tIns="0" rIns="0" bIns="0" rtlCol="0" anchor="t"/>
          <a:lstStyle/>
          <a:p>
            <a:pPr algn="ctr" latinLnBrk="1">
              <a:lnSpc>
                <a:spcPts val="3100"/>
              </a:lnSpc>
            </a:pPr>
            <a:r>
              <a:rPr lang="en-US" altLang="zh-CN" b="1" i="0" dirty="0">
                <a:solidFill>
                  <a:srgbClr val="FF0000"/>
                </a:solidFill>
                <a:latin typeface="Arial (正文)" pitchFamily="34" charset="0"/>
                <a:ea typeface="微软雅黑" pitchFamily="34" charset="-122"/>
                <a:cs typeface="Arial (正文)" pitchFamily="34" charset="-120"/>
              </a:rPr>
              <a:t>C</a:t>
            </a:r>
            <a:endParaRPr lang="en-US" altLang="zh-CN" dirty="0"/>
          </a:p>
        </p:txBody>
      </p:sp>
      <p:pic>
        <p:nvPicPr>
          <p:cNvPr id="4" name="QC_4_BD.55_2#7b8cbd759?htil=10&amp;vop=1&amp;pid=243f6029e&amp;color=0,0,0&amp;tib=255,255,255&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7675746" y="4066732"/>
            <a:ext cx="3547872" cy="1014984"/>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5" name="QC_4_BD.55_3#7b8cbd759.choices?htil=10&amp;vop=1&amp;pid=243f6029e&amp;color=0,0,0&amp;vtp=1&amp;bbb=1"/>
              <p:cNvSpPr/>
              <p:nvPr/>
            </p:nvSpPr>
            <p:spPr>
              <a:xfrm>
                <a:off x="832104" y="3939732"/>
                <a:ext cx="6848856" cy="1604010"/>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A.</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汽车经过</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𝐴</m:t>
                    </m:r>
                  </m:oMath>
                </a14:m>
                <a:r>
                  <a:rPr lang="en-US" altLang="zh-CN" sz="1800" b="0" i="0" dirty="0">
                    <a:solidFill>
                      <a:srgbClr val="000000"/>
                    </a:solidFill>
                    <a:latin typeface="微软雅黑" pitchFamily="34" charset="0"/>
                    <a:ea typeface="微软雅黑" pitchFamily="34" charset="-122"/>
                    <a:cs typeface="微软雅黑" pitchFamily="34" charset="-120"/>
                  </a:rPr>
                  <a:t>处时处于超重状态，经过</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𝐶</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处时处于失重状态</a:t>
                </a:r>
                <a:endParaRPr lang="en-US" altLang="zh-CN" sz="1800" dirty="0"/>
              </a:p>
              <a:p>
                <a:pPr latinLnBrk="1">
                  <a:lnSpc>
                    <a:spcPts val="3300"/>
                  </a:lnSpc>
                </a:pPr>
                <a:r>
                  <a:rPr lang="en-US" altLang="zh-CN" b="0" i="0">
                    <a:solidFill>
                      <a:srgbClr val="000000"/>
                    </a:solidFill>
                    <a:latin typeface="微软雅黑" pitchFamily="34" charset="0"/>
                    <a:ea typeface="微软雅黑" pitchFamily="34" charset="-122"/>
                    <a:cs typeface="微软雅黑" pitchFamily="34" charset="-120"/>
                  </a:rPr>
                  <a:t>B</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汽车经过</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𝐵</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处时最容易爆胎</a:t>
                </a:r>
                <a:endParaRPr lang="en-US" altLang="zh-CN" sz="1800" dirty="0"/>
              </a:p>
              <a:p>
                <a:pPr latinLnBrk="1">
                  <a:lnSpc>
                    <a:spcPts val="3300"/>
                  </a:lnSpc>
                </a:pPr>
                <a:r>
                  <a:rPr lang="en-US" altLang="zh-CN" b="0" i="0">
                    <a:solidFill>
                      <a:srgbClr val="000000"/>
                    </a:solidFill>
                    <a:latin typeface="微软雅黑" pitchFamily="34" charset="0"/>
                    <a:ea typeface="微软雅黑" pitchFamily="34" charset="-122"/>
                    <a:cs typeface="微软雅黑" pitchFamily="34" charset="-120"/>
                  </a:rPr>
                  <a:t>C</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为了保证汽车在</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𝐴</m:t>
                    </m:r>
                  </m:oMath>
                </a14:m>
                <a:r>
                  <a:rPr lang="en-US" altLang="zh-CN" sz="1800" b="0" i="0" dirty="0">
                    <a:solidFill>
                      <a:srgbClr val="000000"/>
                    </a:solidFill>
                    <a:latin typeface="微软雅黑" pitchFamily="34" charset="0"/>
                    <a:ea typeface="微软雅黑" pitchFamily="34" charset="-122"/>
                    <a:cs typeface="微软雅黑" pitchFamily="34" charset="-120"/>
                  </a:rPr>
                  <a:t>处不脱离路面，该车的行驶速度不得超过</a:t>
                </a:r>
                <a14:m>
                  <m:oMath xmlns:m="http://schemas.openxmlformats.org/officeDocument/2006/math">
                    <m:rad>
                      <m:radPr>
                        <m:degHide m:val="on"/>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radPr>
                      <m:deg/>
                      <m:e>
                        <m:r>
                          <a:rPr lang="en-US" altLang="zh-CN" sz="1800" b="0" i="0">
                            <a:solidFill>
                              <a:srgbClr val="000000"/>
                            </a:solidFill>
                            <a:latin typeface="Cambria Math" pitchFamily="34" charset="0"/>
                            <a:ea typeface="Cambria Math" pitchFamily="34" charset="-122"/>
                            <a:cs typeface="Cambria Math" pitchFamily="34" charset="-120"/>
                          </a:rPr>
                          <m:t>𝑔</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𝜌</m:t>
                            </m:r>
                          </m:e>
                          <m:sub>
                            <m:r>
                              <a:rPr lang="en-US" altLang="zh-CN" sz="1800" b="0" i="0">
                                <a:solidFill>
                                  <a:srgbClr val="000000"/>
                                </a:solidFill>
                                <a:latin typeface="Cambria Math" pitchFamily="34" charset="0"/>
                                <a:ea typeface="Cambria Math" pitchFamily="34" charset="-122"/>
                                <a:cs typeface="Cambria Math" pitchFamily="34" charset="-120"/>
                              </a:rPr>
                              <m:t>1</m:t>
                            </m:r>
                          </m:sub>
                        </m:sSub>
                      </m:e>
                    </m:rad>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800" dirty="0"/>
              </a:p>
              <a:p>
                <a:pPr latinLnBrk="1">
                  <a:lnSpc>
                    <a:spcPts val="3100"/>
                  </a:lnSpc>
                </a:pPr>
                <a:r>
                  <a:rPr lang="en-US" altLang="zh-CN" b="0" i="0">
                    <a:solidFill>
                      <a:srgbClr val="000000"/>
                    </a:solidFill>
                    <a:latin typeface="微软雅黑" pitchFamily="34" charset="0"/>
                    <a:ea typeface="微软雅黑" pitchFamily="34" charset="-122"/>
                    <a:cs typeface="微软雅黑" pitchFamily="34" charset="-120"/>
                  </a:rPr>
                  <a:t>D</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汽车经过</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𝐶</m:t>
                    </m:r>
                  </m:oMath>
                </a14:m>
                <a:r>
                  <a:rPr lang="en-US" altLang="zh-CN" sz="1800" b="0" i="0" dirty="0">
                    <a:solidFill>
                      <a:srgbClr val="000000"/>
                    </a:solidFill>
                    <a:latin typeface="微软雅黑" pitchFamily="34" charset="0"/>
                    <a:ea typeface="微软雅黑" pitchFamily="34" charset="-122"/>
                    <a:cs typeface="微软雅黑" pitchFamily="34" charset="-120"/>
                  </a:rPr>
                  <a:t>处时所受的滑动摩擦力大小为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𝜇</m:t>
                    </m:r>
                    <m:r>
                      <a:rPr lang="en-US" altLang="zh-CN" sz="1800" b="0" i="0">
                        <a:solidFill>
                          <a:srgbClr val="000000"/>
                        </a:solidFill>
                        <a:latin typeface="Cambria Math" pitchFamily="34" charset="0"/>
                        <a:ea typeface="Cambria Math" pitchFamily="34" charset="-122"/>
                        <a:cs typeface="Cambria Math" pitchFamily="34" charset="-120"/>
                      </a:rPr>
                      <m:t>𝑚𝑔</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800" dirty="0"/>
              </a:p>
            </p:txBody>
          </p:sp>
        </mc:Choice>
        <mc:Fallback>
          <p:sp>
            <p:nvSpPr>
              <p:cNvPr id="5" name="QC_4_BD.55_3#7b8cbd759.choices?htil=10&amp;vop=1&amp;pid=243f6029e&amp;color=0,0,0&amp;vtp=1&amp;bbb=1"/>
              <p:cNvSpPr>
                <a:spLocks noRot="1" noChangeAspect="1" noMove="1" noResize="1" noEditPoints="1" noAdjustHandles="1" noChangeArrowheads="1" noChangeShapeType="1" noTextEdit="1"/>
              </p:cNvSpPr>
              <p:nvPr/>
            </p:nvSpPr>
            <p:spPr>
              <a:xfrm>
                <a:off x="832104" y="3939732"/>
                <a:ext cx="6848856" cy="1604010"/>
              </a:xfrm>
              <a:prstGeom prst="rect">
                <a:avLst/>
              </a:prstGeom>
              <a:blipFill>
                <a:blip r:embed="rId5"/>
                <a:stretch>
                  <a:fillRect l="-2137" b="-9506"/>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25.xml><?xml version="1.0" encoding="utf-8"?>
<p:sld xmlns:a="http://schemas.openxmlformats.org/drawingml/2006/main" xmlns:r="http://schemas.openxmlformats.org/officeDocument/2006/relationships" xmlns:p="http://schemas.openxmlformats.org/presentationml/2006/main">
  <p:cSld name="Slide 24&amp;si=24">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AS.57_1#7b8cbd759?vop=1&amp;pid=243f6029e&amp;color=0,0,0&amp;vtp=1&amp;bt=1&amp;bbb=1&amp;hb=1"/>
              <p:cNvSpPr/>
              <p:nvPr/>
            </p:nvSpPr>
            <p:spPr>
              <a:xfrm>
                <a:off x="832104" y="1512000"/>
                <a:ext cx="10533888" cy="2286000"/>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【解析】汽车经过</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𝐴</m:t>
                    </m:r>
                  </m:oMath>
                </a14:m>
                <a:r>
                  <a:rPr lang="en-US" altLang="zh-CN" sz="1800" b="0" i="0" dirty="0">
                    <a:solidFill>
                      <a:srgbClr val="000000"/>
                    </a:solidFill>
                    <a:latin typeface="微软雅黑" pitchFamily="34" charset="0"/>
                    <a:ea typeface="微软雅黑" pitchFamily="34" charset="-122"/>
                    <a:cs typeface="微软雅黑" pitchFamily="34" charset="-120"/>
                  </a:rPr>
                  <a:t>处时，加速度向下，处于失重状态，经过</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𝐶</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处时，加速度向上，处于超重状态，故</a:t>
                </a:r>
                <a:r>
                  <a:rPr lang="en-US" altLang="zh-CN" sz="1800" b="0" i="0">
                    <a:solidFill>
                      <a:srgbClr val="000000"/>
                    </a:solidFill>
                    <a:latin typeface="微软雅黑" pitchFamily="34" charset="0"/>
                    <a:ea typeface="微软雅黑" pitchFamily="34" charset="-122"/>
                    <a:cs typeface="微软雅黑" pitchFamily="34" charset="-120"/>
                  </a:rPr>
                  <a:t>A错</a:t>
                </a:r>
              </a:p>
              <a:p>
                <a:pPr latinLnBrk="1">
                  <a:lnSpc>
                    <a:spcPts val="3700"/>
                  </a:lnSpc>
                </a:pPr>
                <a:r>
                  <a:rPr lang="en-US" altLang="zh-CN" sz="1800" b="0" i="0">
                    <a:solidFill>
                      <a:srgbClr val="000000"/>
                    </a:solidFill>
                    <a:latin typeface="微软雅黑" pitchFamily="34" charset="0"/>
                    <a:ea typeface="微软雅黑" pitchFamily="34" charset="-122"/>
                    <a:cs typeface="微软雅黑" pitchFamily="34" charset="-120"/>
                  </a:rPr>
                  <a:t>误</a:t>
                </a:r>
                <a:r>
                  <a:rPr lang="en-US" altLang="zh-CN" sz="1800" b="0" i="0" dirty="0">
                    <a:solidFill>
                      <a:srgbClr val="000000"/>
                    </a:solidFill>
                    <a:latin typeface="微软雅黑" pitchFamily="34" charset="0"/>
                    <a:ea typeface="微软雅黑" pitchFamily="34" charset="-122"/>
                    <a:cs typeface="微软雅黑" pitchFamily="34" charset="-120"/>
                  </a:rPr>
                  <a:t>；汽车在</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𝐵</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𝐶</m:t>
                    </m:r>
                  </m:oMath>
                </a14:m>
                <a:r>
                  <a:rPr lang="en-US" altLang="zh-CN" sz="1800" b="0" i="0" dirty="0">
                    <a:solidFill>
                      <a:srgbClr val="000000"/>
                    </a:solidFill>
                    <a:latin typeface="微软雅黑" pitchFamily="34" charset="0"/>
                    <a:ea typeface="微软雅黑" pitchFamily="34" charset="-122"/>
                    <a:cs typeface="微软雅黑" pitchFamily="34" charset="-120"/>
                  </a:rPr>
                  <a:t>两点处于超重状态，根据</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𝐹</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𝑚𝑔</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𝑚</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𝑣</m:t>
                            </m:r>
                          </m:e>
                          <m:sup>
                            <m:r>
                              <a:rPr lang="en-US" altLang="zh-CN" sz="1800" b="0" i="0">
                                <a:solidFill>
                                  <a:srgbClr val="000000"/>
                                </a:solidFill>
                                <a:latin typeface="Cambria Math" pitchFamily="34" charset="0"/>
                                <a:ea typeface="Cambria Math" pitchFamily="34" charset="-122"/>
                                <a:cs typeface="Cambria Math" pitchFamily="34" charset="-120"/>
                              </a:rPr>
                              <m:t>2</m:t>
                            </m:r>
                          </m:sup>
                        </m:sSup>
                      </m:num>
                      <m:den>
                        <m:r>
                          <a:rPr lang="en-US" altLang="zh-CN" sz="1800" b="0" i="0">
                            <a:solidFill>
                              <a:srgbClr val="000000"/>
                            </a:solidFill>
                            <a:latin typeface="Cambria Math" pitchFamily="34" charset="0"/>
                            <a:ea typeface="Cambria Math" pitchFamily="34" charset="-122"/>
                            <a:cs typeface="Cambria Math" pitchFamily="34" charset="-120"/>
                          </a:rPr>
                          <m:t>𝑅</m:t>
                        </m:r>
                      </m:den>
                    </m:f>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𝐶</m:t>
                    </m:r>
                  </m:oMath>
                </a14:m>
                <a:r>
                  <a:rPr lang="en-US" altLang="zh-CN" sz="1800" b="0" i="0" dirty="0">
                    <a:solidFill>
                      <a:srgbClr val="000000"/>
                    </a:solidFill>
                    <a:latin typeface="微软雅黑" pitchFamily="34" charset="0"/>
                    <a:ea typeface="微软雅黑" pitchFamily="34" charset="-122"/>
                    <a:cs typeface="微软雅黑" pitchFamily="34" charset="-120"/>
                  </a:rPr>
                  <a:t>处的曲率半径小于</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𝐵</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处的曲率半径</a:t>
                </a:r>
                <a:r>
                  <a:rPr lang="en-US" altLang="zh-CN" sz="1800" b="0" i="0">
                    <a:solidFill>
                      <a:srgbClr val="000000"/>
                    </a:solidFill>
                    <a:latin typeface="微软雅黑" pitchFamily="34" charset="0"/>
                    <a:ea typeface="微软雅黑" pitchFamily="34" charset="-122"/>
                    <a:cs typeface="微软雅黑" pitchFamily="34" charset="-120"/>
                  </a:rPr>
                  <a:t>，可知汽</a:t>
                </a:r>
              </a:p>
              <a:p>
                <a:pPr latinLnBrk="1">
                  <a:lnSpc>
                    <a:spcPts val="3700"/>
                  </a:lnSpc>
                </a:pPr>
                <a:r>
                  <a:rPr lang="en-US" altLang="zh-CN" sz="1800" b="0" i="0">
                    <a:solidFill>
                      <a:srgbClr val="000000"/>
                    </a:solidFill>
                    <a:latin typeface="微软雅黑" pitchFamily="34" charset="0"/>
                    <a:ea typeface="微软雅黑" pitchFamily="34" charset="-122"/>
                    <a:cs typeface="微软雅黑" pitchFamily="34" charset="-120"/>
                  </a:rPr>
                  <a:t>车经过</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𝐶</m:t>
                    </m:r>
                  </m:oMath>
                </a14:m>
                <a:r>
                  <a:rPr lang="en-US" altLang="zh-CN" sz="1800" b="0" i="0" dirty="0">
                    <a:solidFill>
                      <a:srgbClr val="000000"/>
                    </a:solidFill>
                    <a:latin typeface="微软雅黑" pitchFamily="34" charset="0"/>
                    <a:ea typeface="微软雅黑" pitchFamily="34" charset="-122"/>
                    <a:cs typeface="微软雅黑" pitchFamily="34" charset="-120"/>
                  </a:rPr>
                  <a:t>处时最容易爆胎，故B错误；在</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𝐴</m:t>
                    </m:r>
                  </m:oMath>
                </a14:m>
                <a:r>
                  <a:rPr lang="en-US" altLang="zh-CN" sz="1800" b="0" i="0" dirty="0">
                    <a:solidFill>
                      <a:srgbClr val="000000"/>
                    </a:solidFill>
                    <a:latin typeface="微软雅黑" pitchFamily="34" charset="0"/>
                    <a:ea typeface="微软雅黑" pitchFamily="34" charset="-122"/>
                    <a:cs typeface="微软雅黑" pitchFamily="34" charset="-120"/>
                  </a:rPr>
                  <a:t>点路面对汽车的支持力恰为零时，有</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𝑚𝑔</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𝑚</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𝑣</m:t>
                            </m:r>
                          </m:e>
                          <m:sup>
                            <m:r>
                              <a:rPr lang="en-US" altLang="zh-CN" sz="1800" b="0" i="0">
                                <a:solidFill>
                                  <a:srgbClr val="000000"/>
                                </a:solidFill>
                                <a:latin typeface="Cambria Math" pitchFamily="34" charset="0"/>
                                <a:ea typeface="Cambria Math" pitchFamily="34" charset="-122"/>
                                <a:cs typeface="Cambria Math" pitchFamily="34" charset="-120"/>
                              </a:rPr>
                              <m:t>2</m:t>
                            </m:r>
                          </m:sup>
                        </m:sSup>
                      </m:num>
                      <m:den>
                        <m:r>
                          <a:rPr lang="en-US" altLang="zh-CN" sz="1800" b="0" i="0">
                            <a:solidFill>
                              <a:srgbClr val="000000"/>
                            </a:solidFill>
                            <a:latin typeface="Cambria Math" pitchFamily="34" charset="0"/>
                            <a:ea typeface="Cambria Math" pitchFamily="34" charset="-122"/>
                            <a:cs typeface="Cambria Math" pitchFamily="34" charset="-120"/>
                          </a:rPr>
                          <m:t>𝑅</m:t>
                        </m:r>
                      </m:den>
                    </m:f>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，可知为了保证</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汽车不脱离路面</a:t>
                </a:r>
                <a:r>
                  <a:rPr lang="en-US" altLang="zh-CN" sz="1800" b="0" i="0">
                    <a:solidFill>
                      <a:srgbClr val="00A0AF"/>
                    </a:solidFill>
                    <a:latin typeface="微软雅黑" pitchFamily="34" charset="0"/>
                    <a:ea typeface="楷体" pitchFamily="34" charset="-122"/>
                    <a:cs typeface="微软雅黑" pitchFamily="34" charset="-120"/>
                  </a:rPr>
                  <a:t>（</a:t>
                </a:r>
                <a:r>
                  <a:rPr lang="en-US" altLang="zh-CN" sz="1800" b="0" i="0" dirty="0">
                    <a:solidFill>
                      <a:srgbClr val="00A0AF"/>
                    </a:solidFill>
                    <a:latin typeface="微软雅黑" pitchFamily="34" charset="0"/>
                    <a:ea typeface="楷体" pitchFamily="34" charset="-122"/>
                    <a:cs typeface="微软雅黑" pitchFamily="34" charset="-120"/>
                  </a:rPr>
                  <a:t>说明：脱离路面的临界条件是支持力为0</a:t>
                </a:r>
                <a:r>
                  <a:rPr lang="en-US" altLang="zh-CN" sz="1800" b="0" i="0">
                    <a:solidFill>
                      <a:srgbClr val="00A0AF"/>
                    </a:solidFill>
                    <a:latin typeface="微软雅黑" pitchFamily="34" charset="0"/>
                    <a:ea typeface="楷体" pitchFamily="34" charset="-122"/>
                    <a:cs typeface="微软雅黑" pitchFamily="34" charset="-120"/>
                  </a:rPr>
                  <a:t>）</a:t>
                </a:r>
                <a:r>
                  <a:rPr lang="en-US" altLang="zh-CN" sz="1800" b="0" i="0">
                    <a:solidFill>
                      <a:srgbClr val="000000"/>
                    </a:solidFill>
                    <a:latin typeface="微软雅黑" pitchFamily="34" charset="0"/>
                    <a:ea typeface="微软雅黑" pitchFamily="34" charset="-122"/>
                    <a:cs typeface="微软雅黑" pitchFamily="34" charset="-120"/>
                  </a:rPr>
                  <a:t>，该车的行驶速度不得超过</a:t>
                </a:r>
              </a:p>
              <a:p>
                <a:pPr latinLnBrk="1">
                  <a:lnSpc>
                    <a:spcPts val="4000"/>
                  </a:lnSpc>
                </a:pP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𝑣</m:t>
                    </m:r>
                    <m:r>
                      <a:rPr lang="en-US" altLang="zh-CN" b="0" i="0">
                        <a:solidFill>
                          <a:srgbClr val="000000"/>
                        </a:solidFill>
                        <a:latin typeface="Cambria Math" pitchFamily="34" charset="0"/>
                        <a:ea typeface="Cambria Math" pitchFamily="34" charset="-122"/>
                        <a:cs typeface="Cambria Math" pitchFamily="34" charset="-120"/>
                      </a:rPr>
                      <m:t>=</m:t>
                    </m:r>
                    <m:rad>
                      <m:radPr>
                        <m:degHide m:val="on"/>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radPr>
                      <m:deg/>
                      <m:e>
                        <m:r>
                          <a:rPr lang="en-US" altLang="zh-CN" b="0" i="0">
                            <a:solidFill>
                              <a:srgbClr val="000000"/>
                            </a:solidFill>
                            <a:latin typeface="Cambria Math" pitchFamily="34" charset="0"/>
                            <a:ea typeface="Cambria Math" pitchFamily="34" charset="-122"/>
                            <a:cs typeface="Cambria Math" pitchFamily="34" charset="-120"/>
                          </a:rPr>
                          <m:t>𝑔</m:t>
                        </m:r>
                        <m:sSub>
                          <m:sSub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b="0" i="0">
                                <a:solidFill>
                                  <a:srgbClr val="000000"/>
                                </a:solidFill>
                                <a:latin typeface="Cambria Math" pitchFamily="34" charset="0"/>
                                <a:ea typeface="Cambria Math" pitchFamily="34" charset="-122"/>
                                <a:cs typeface="Cambria Math" pitchFamily="34" charset="-120"/>
                              </a:rPr>
                              <m:t>𝑅</m:t>
                            </m:r>
                          </m:e>
                          <m:sub>
                            <m:r>
                              <a:rPr lang="en-US" altLang="zh-CN" b="0" i="0">
                                <a:solidFill>
                                  <a:srgbClr val="000000"/>
                                </a:solidFill>
                                <a:latin typeface="Cambria Math" pitchFamily="34" charset="0"/>
                                <a:ea typeface="Cambria Math" pitchFamily="34" charset="-122"/>
                                <a:cs typeface="Cambria Math" pitchFamily="34" charset="-120"/>
                              </a:rPr>
                              <m:t>𝐴</m:t>
                            </m:r>
                          </m:sub>
                        </m:sSub>
                      </m:e>
                    </m:rad>
                    <m:r>
                      <a:rPr lang="en-US" altLang="zh-CN" b="0" i="0">
                        <a:solidFill>
                          <a:srgbClr val="000000"/>
                        </a:solidFill>
                        <a:latin typeface="Cambria Math" pitchFamily="34" charset="0"/>
                        <a:ea typeface="Cambria Math" pitchFamily="34" charset="-122"/>
                        <a:cs typeface="Cambria Math" pitchFamily="34" charset="-120"/>
                      </a:rPr>
                      <m:t>=</m:t>
                    </m:r>
                    <m:rad>
                      <m:radPr>
                        <m:degHide m:val="on"/>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radPr>
                      <m:deg/>
                      <m:e>
                        <m:r>
                          <a:rPr lang="en-US" altLang="zh-CN" b="0" i="0">
                            <a:solidFill>
                              <a:srgbClr val="000000"/>
                            </a:solidFill>
                            <a:latin typeface="Cambria Math" pitchFamily="34" charset="0"/>
                            <a:ea typeface="Cambria Math" pitchFamily="34" charset="-122"/>
                            <a:cs typeface="Cambria Math" pitchFamily="34" charset="-120"/>
                          </a:rPr>
                          <m:t>𝑔</m:t>
                        </m:r>
                        <m:sSub>
                          <m:sSub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b="0" i="0">
                                <a:solidFill>
                                  <a:srgbClr val="000000"/>
                                </a:solidFill>
                                <a:latin typeface="Cambria Math" pitchFamily="34" charset="0"/>
                                <a:ea typeface="Cambria Math" pitchFamily="34" charset="-122"/>
                                <a:cs typeface="Cambria Math" pitchFamily="34" charset="-120"/>
                              </a:rPr>
                              <m:t>𝜌</m:t>
                            </m:r>
                          </m:e>
                          <m:sub>
                            <m:r>
                              <a:rPr lang="en-US" altLang="zh-CN" b="0" i="0">
                                <a:solidFill>
                                  <a:srgbClr val="000000"/>
                                </a:solidFill>
                                <a:latin typeface="Cambria Math" pitchFamily="34" charset="0"/>
                                <a:ea typeface="Cambria Math" pitchFamily="34" charset="-122"/>
                                <a:cs typeface="Cambria Math" pitchFamily="34" charset="-120"/>
                              </a:rPr>
                              <m:t>1</m:t>
                            </m:r>
                          </m:sub>
                        </m:sSub>
                      </m:e>
                    </m:rad>
                  </m:oMath>
                </a14:m>
                <a:r>
                  <a:rPr lang="en-US" altLang="zh-CN" b="0" i="0" dirty="0">
                    <a:solidFill>
                      <a:srgbClr val="000000"/>
                    </a:solidFill>
                    <a:latin typeface="微软雅黑" pitchFamily="34" charset="0"/>
                    <a:ea typeface="微软雅黑" pitchFamily="34" charset="-122"/>
                    <a:cs typeface="微软雅黑" pitchFamily="34" charset="-120"/>
                  </a:rPr>
                  <a:t>，故C正确；汽车经过</a:t>
                </a: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𝐶</m:t>
                    </m:r>
                  </m:oMath>
                </a14:m>
                <a:r>
                  <a:rPr lang="en-US" altLang="zh-CN" b="0" i="0" dirty="0">
                    <a:solidFill>
                      <a:srgbClr val="000000"/>
                    </a:solidFill>
                    <a:latin typeface="微软雅黑" pitchFamily="34" charset="0"/>
                    <a:ea typeface="微软雅黑" pitchFamily="34" charset="-122"/>
                    <a:cs typeface="微软雅黑" pitchFamily="34" charset="-120"/>
                  </a:rPr>
                  <a:t>处时所受的滑动摩擦力大小为</a:t>
                </a: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𝑓</m:t>
                    </m:r>
                    <m:r>
                      <a:rPr lang="en-US" altLang="zh-CN" b="0" i="0">
                        <a:solidFill>
                          <a:srgbClr val="000000"/>
                        </a:solidFill>
                        <a:latin typeface="Cambria Math" pitchFamily="34" charset="0"/>
                        <a:ea typeface="Cambria Math" pitchFamily="34" charset="-122"/>
                        <a:cs typeface="Cambria Math" pitchFamily="34" charset="-120"/>
                      </a:rPr>
                      <m:t>=</m:t>
                    </m:r>
                    <m:r>
                      <a:rPr lang="en-US" altLang="zh-CN" b="0" i="0">
                        <a:solidFill>
                          <a:srgbClr val="000000"/>
                        </a:solidFill>
                        <a:latin typeface="Cambria Math" pitchFamily="34" charset="0"/>
                        <a:ea typeface="Cambria Math" pitchFamily="34" charset="-122"/>
                        <a:cs typeface="Cambria Math" pitchFamily="34" charset="-120"/>
                      </a:rPr>
                      <m:t>𝜇</m:t>
                    </m:r>
                    <m:sSub>
                      <m:sSub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b="0" i="0">
                            <a:solidFill>
                              <a:srgbClr val="000000"/>
                            </a:solidFill>
                            <a:latin typeface="Cambria Math" pitchFamily="34" charset="0"/>
                            <a:ea typeface="Cambria Math" pitchFamily="34" charset="-122"/>
                            <a:cs typeface="Cambria Math" pitchFamily="34" charset="-120"/>
                          </a:rPr>
                          <m:t>𝐹</m:t>
                        </m:r>
                      </m:e>
                      <m:sub>
                        <m:r>
                          <m:rPr>
                            <m:sty m:val="p"/>
                          </m:rPr>
                          <a:rPr lang="en-US" altLang="zh-CN" b="0" i="0">
                            <a:solidFill>
                              <a:srgbClr val="000000"/>
                            </a:solidFill>
                            <a:latin typeface="Cambria Math" pitchFamily="34" charset="0"/>
                            <a:ea typeface="Cambria Math" pitchFamily="34" charset="-122"/>
                            <a:cs typeface="Cambria Math" pitchFamily="34" charset="-120"/>
                          </a:rPr>
                          <m:t>N</m:t>
                        </m:r>
                      </m:sub>
                    </m:sSub>
                    <m:r>
                      <a:rPr lang="en-US" altLang="zh-CN" b="0" i="0">
                        <a:solidFill>
                          <a:srgbClr val="000000"/>
                        </a:solidFill>
                        <a:latin typeface="Cambria Math" pitchFamily="34" charset="0"/>
                        <a:ea typeface="Cambria Math" pitchFamily="34" charset="-122"/>
                        <a:cs typeface="Cambria Math" pitchFamily="34" charset="-120"/>
                      </a:rPr>
                      <m:t>=</m:t>
                    </m:r>
                    <m:r>
                      <a:rPr lang="en-US" altLang="zh-CN" b="0" i="0">
                        <a:solidFill>
                          <a:srgbClr val="000000"/>
                        </a:solidFill>
                        <a:latin typeface="Cambria Math" pitchFamily="34" charset="0"/>
                        <a:ea typeface="Cambria Math" pitchFamily="34" charset="-122"/>
                        <a:cs typeface="Cambria Math" pitchFamily="34" charset="-120"/>
                      </a:rPr>
                      <m:t>𝜇</m:t>
                    </m:r>
                    <m:d>
                      <m:d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dPr>
                      <m:e>
                        <m:r>
                          <a:rPr lang="en-US" altLang="zh-CN" b="0" i="0">
                            <a:solidFill>
                              <a:srgbClr val="000000"/>
                            </a:solidFill>
                            <a:latin typeface="Cambria Math" pitchFamily="34" charset="0"/>
                            <a:ea typeface="Cambria Math" pitchFamily="34" charset="-122"/>
                            <a:cs typeface="Cambria Math" pitchFamily="34" charset="-120"/>
                          </a:rPr>
                          <m:t>𝑚𝑔</m:t>
                        </m:r>
                        <m:r>
                          <a:rPr lang="en-US" altLang="zh-CN" b="0" i="0">
                            <a:solidFill>
                              <a:srgbClr val="000000"/>
                            </a:solidFill>
                            <a:latin typeface="Cambria Math" pitchFamily="34" charset="0"/>
                            <a:ea typeface="Cambria Math" pitchFamily="34" charset="-122"/>
                            <a:cs typeface="Cambria Math" pitchFamily="34" charset="-120"/>
                          </a:rPr>
                          <m:t>+</m:t>
                        </m:r>
                        <m:f>
                          <m:f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b="0" i="0">
                                <a:solidFill>
                                  <a:srgbClr val="000000"/>
                                </a:solidFill>
                                <a:latin typeface="Cambria Math" pitchFamily="34" charset="0"/>
                                <a:ea typeface="Cambria Math" pitchFamily="34" charset="-122"/>
                                <a:cs typeface="Cambria Math" pitchFamily="34" charset="-120"/>
                              </a:rPr>
                              <m:t>𝑚</m:t>
                            </m:r>
                            <m:sSup>
                              <m:sSup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b="0" i="0">
                                    <a:solidFill>
                                      <a:srgbClr val="000000"/>
                                    </a:solidFill>
                                    <a:latin typeface="Cambria Math" pitchFamily="34" charset="0"/>
                                    <a:ea typeface="Cambria Math" pitchFamily="34" charset="-122"/>
                                    <a:cs typeface="Cambria Math" pitchFamily="34" charset="-120"/>
                                  </a:rPr>
                                  <m:t>𝑣</m:t>
                                </m:r>
                              </m:e>
                              <m:sup>
                                <m:r>
                                  <a:rPr lang="en-US" altLang="zh-CN" b="0" i="0">
                                    <a:solidFill>
                                      <a:srgbClr val="000000"/>
                                    </a:solidFill>
                                    <a:latin typeface="Cambria Math" pitchFamily="34" charset="0"/>
                                    <a:ea typeface="Cambria Math" pitchFamily="34" charset="-122"/>
                                    <a:cs typeface="Cambria Math" pitchFamily="34" charset="-120"/>
                                  </a:rPr>
                                  <m:t>2</m:t>
                                </m:r>
                              </m:sup>
                            </m:sSup>
                          </m:num>
                          <m:den>
                            <m:sSub>
                              <m:sSub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b="0" i="0">
                                    <a:solidFill>
                                      <a:srgbClr val="000000"/>
                                    </a:solidFill>
                                    <a:latin typeface="Cambria Math" pitchFamily="34" charset="0"/>
                                    <a:ea typeface="Cambria Math" pitchFamily="34" charset="-122"/>
                                    <a:cs typeface="Cambria Math" pitchFamily="34" charset="-120"/>
                                  </a:rPr>
                                  <m:t>𝜌</m:t>
                                </m:r>
                              </m:e>
                              <m:sub>
                                <m:r>
                                  <a:rPr lang="en-US" altLang="zh-CN" b="0" i="0">
                                    <a:solidFill>
                                      <a:srgbClr val="000000"/>
                                    </a:solidFill>
                                    <a:latin typeface="Cambria Math" pitchFamily="34" charset="0"/>
                                    <a:ea typeface="Cambria Math" pitchFamily="34" charset="-122"/>
                                    <a:cs typeface="Cambria Math" pitchFamily="34" charset="-120"/>
                                  </a:rPr>
                                  <m:t>2</m:t>
                                </m:r>
                              </m:sub>
                            </m:sSub>
                          </m:den>
                        </m:f>
                      </m:e>
                    </m:d>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dirty="0">
                    <a:solidFill>
                      <a:srgbClr val="000000"/>
                    </a:solidFill>
                    <a:latin typeface="微软雅黑" pitchFamily="34" charset="0"/>
                    <a:ea typeface="微软雅黑" pitchFamily="34" charset="-122"/>
                    <a:cs typeface="微软雅黑" pitchFamily="34" charset="-120"/>
                  </a:rPr>
                  <a:t>，故D错误.</a:t>
                </a:r>
                <a:endParaRPr lang="en-US" altLang="zh-CN" dirty="0"/>
              </a:p>
            </p:txBody>
          </p:sp>
        </mc:Choice>
        <mc:Fallback>
          <p:sp>
            <p:nvSpPr>
              <p:cNvPr id="2" name="QC_4_AS.57_1#7b8cbd759?vop=1&amp;pid=243f6029e&amp;color=0,0,0&amp;vtp=1&amp;bt=1&amp;bbb=1&amp;hb=1"/>
              <p:cNvSpPr>
                <a:spLocks noRot="1" noChangeAspect="1" noMove="1" noResize="1" noEditPoints="1" noAdjustHandles="1" noChangeArrowheads="1" noChangeShapeType="1" noTextEdit="1"/>
              </p:cNvSpPr>
              <p:nvPr/>
            </p:nvSpPr>
            <p:spPr>
              <a:xfrm>
                <a:off x="832104" y="1512000"/>
                <a:ext cx="10533888" cy="2286000"/>
              </a:xfrm>
              <a:prstGeom prst="rect">
                <a:avLst/>
              </a:prstGeom>
              <a:blipFill>
                <a:blip r:embed="rId3"/>
                <a:stretch>
                  <a:fillRect l="-1389" r="-3530" b="-2133"/>
                </a:stretch>
              </a:blipFill>
              <a:ln/>
            </p:spPr>
            <p:txBody>
              <a:bodyPr/>
              <a:lstStyle/>
              <a:p>
                <a:r>
                  <a:rPr lang="zh-CN" altLang="en-US">
                    <a:noFill/>
                  </a:rPr>
                  <a:t> </a:t>
                </a:r>
              </a:p>
            </p:txBody>
          </p:sp>
        </mc:Fallback>
      </mc:AlternateContent>
      <p:sp>
        <p:nvSpPr>
          <p:cNvPr id="3" name="QC_4_EX.58_1#7b8cbd759?vop=1&amp;pid=243f6029e&amp;color=0,0,0&amp;vtp=1&amp;bbb=1&amp;hb=1"/>
          <p:cNvSpPr/>
          <p:nvPr/>
        </p:nvSpPr>
        <p:spPr>
          <a:xfrm>
            <a:off x="832104" y="3787332"/>
            <a:ext cx="10533888" cy="770255"/>
          </a:xfrm>
          <a:prstGeom prst="rect">
            <a:avLst/>
          </a:prstGeom>
          <a:noFill/>
          <a:ln/>
        </p:spPr>
        <p:txBody>
          <a:bodyPr wrap="none" lIns="0" tIns="0" rIns="0" bIns="0" rtlCol="0" anchor="t"/>
          <a:lstStyle/>
          <a:p>
            <a:pPr algn="l" latinLnBrk="1">
              <a:lnSpc>
                <a:spcPts val="3300"/>
              </a:lnSpc>
            </a:pPr>
            <a:r>
              <a:rPr lang="en-US" altLang="zh-CN" sz="1800" b="1" i="0" dirty="0">
                <a:solidFill>
                  <a:srgbClr val="000000"/>
                </a:solidFill>
                <a:latin typeface="微软雅黑" pitchFamily="34" charset="0"/>
                <a:ea typeface="微软雅黑" pitchFamily="34" charset="-122"/>
                <a:cs typeface="微软雅黑" pitchFamily="34" charset="-120"/>
              </a:rPr>
              <a:t>方法总结</a:t>
            </a:r>
            <a:r>
              <a:rPr lang="en-US" altLang="zh-CN" sz="1800" b="1"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楷体" pitchFamily="34" charset="-122"/>
                <a:cs typeface="微软雅黑" pitchFamily="34" charset="-120"/>
              </a:rPr>
              <a:t>对于汽车过拱形桥和凹形路面的模型</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楷体" pitchFamily="34" charset="-122"/>
                <a:cs typeface="微软雅黑" pitchFamily="34" charset="-120"/>
              </a:rPr>
              <a:t>汽车在最低点时处于超重状态</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楷体" pitchFamily="34" charset="-122"/>
                <a:cs typeface="微软雅黑" pitchFamily="34" charset="-120"/>
              </a:rPr>
              <a:t>支持力最大</a:t>
            </a:r>
            <a:r>
              <a:rPr lang="en-US" altLang="zh-CN" sz="1800" b="0" i="0">
                <a:solidFill>
                  <a:srgbClr val="000000"/>
                </a:solidFill>
                <a:latin typeface="微软雅黑" pitchFamily="34" charset="0"/>
                <a:ea typeface="微软雅黑" pitchFamily="34" charset="-122"/>
                <a:cs typeface="微软雅黑" pitchFamily="34" charset="-120"/>
              </a:rPr>
              <a:t>；</a:t>
            </a:r>
            <a:r>
              <a:rPr lang="en-US" altLang="zh-CN" sz="1800" b="0" i="0">
                <a:solidFill>
                  <a:srgbClr val="000000"/>
                </a:solidFill>
                <a:latin typeface="微软雅黑" pitchFamily="34" charset="0"/>
                <a:ea typeface="楷体" pitchFamily="34" charset="-122"/>
                <a:cs typeface="微软雅黑" pitchFamily="34" charset="-120"/>
              </a:rPr>
              <a:t>在最高点</a:t>
            </a:r>
          </a:p>
          <a:p>
            <a:pPr latinLnBrk="1">
              <a:lnSpc>
                <a:spcPts val="3100"/>
              </a:lnSpc>
            </a:pPr>
            <a:r>
              <a:rPr lang="en-US" altLang="zh-CN" b="0" i="0">
                <a:solidFill>
                  <a:srgbClr val="000000"/>
                </a:solidFill>
                <a:latin typeface="微软雅黑" pitchFamily="34" charset="0"/>
                <a:ea typeface="楷体" pitchFamily="34" charset="-122"/>
                <a:cs typeface="微软雅黑" pitchFamily="34" charset="-120"/>
              </a:rPr>
              <a:t>时处于失重状态</a:t>
            </a:r>
            <a:r>
              <a:rPr lang="en-US" altLang="zh-CN" b="0" i="0" dirty="0">
                <a:solidFill>
                  <a:srgbClr val="000000"/>
                </a:solidFill>
                <a:latin typeface="微软雅黑" pitchFamily="34" charset="0"/>
                <a:ea typeface="微软雅黑" pitchFamily="34" charset="-122"/>
                <a:cs typeface="微软雅黑" pitchFamily="34" charset="-120"/>
              </a:rPr>
              <a:t>，</a:t>
            </a:r>
            <a:r>
              <a:rPr lang="en-US" altLang="zh-CN" b="0" i="0" dirty="0">
                <a:solidFill>
                  <a:srgbClr val="000000"/>
                </a:solidFill>
                <a:latin typeface="微软雅黑" pitchFamily="34" charset="0"/>
                <a:ea typeface="楷体" pitchFamily="34" charset="-122"/>
                <a:cs typeface="微软雅黑" pitchFamily="34" charset="-120"/>
              </a:rPr>
              <a:t>当支持力为</a:t>
            </a:r>
            <a:r>
              <a:rPr lang="en-US" altLang="zh-CN" b="0" i="0" dirty="0">
                <a:solidFill>
                  <a:srgbClr val="000000"/>
                </a:solidFill>
                <a:latin typeface="微软雅黑" pitchFamily="34" charset="0"/>
                <a:ea typeface="微软雅黑" pitchFamily="34" charset="-122"/>
                <a:cs typeface="微软雅黑" pitchFamily="34" charset="-120"/>
              </a:rPr>
              <a:t>0</a:t>
            </a:r>
            <a:r>
              <a:rPr lang="en-US" altLang="zh-CN" b="0" i="0" dirty="0">
                <a:solidFill>
                  <a:srgbClr val="000000"/>
                </a:solidFill>
                <a:latin typeface="微软雅黑" pitchFamily="34" charset="0"/>
                <a:ea typeface="楷体" pitchFamily="34" charset="-122"/>
                <a:cs typeface="微软雅黑" pitchFamily="34" charset="-120"/>
              </a:rPr>
              <a:t>时</a:t>
            </a:r>
            <a:r>
              <a:rPr lang="en-US" altLang="zh-CN" b="0" i="0" dirty="0">
                <a:solidFill>
                  <a:srgbClr val="000000"/>
                </a:solidFill>
                <a:latin typeface="微软雅黑" pitchFamily="34" charset="0"/>
                <a:ea typeface="微软雅黑" pitchFamily="34" charset="-122"/>
                <a:cs typeface="微软雅黑" pitchFamily="34" charset="-120"/>
              </a:rPr>
              <a:t>，</a:t>
            </a:r>
            <a:r>
              <a:rPr lang="en-US" altLang="zh-CN" b="0" i="0" dirty="0">
                <a:solidFill>
                  <a:srgbClr val="000000"/>
                </a:solidFill>
                <a:latin typeface="微软雅黑" pitchFamily="34" charset="0"/>
                <a:ea typeface="楷体" pitchFamily="34" charset="-122"/>
                <a:cs typeface="微软雅黑" pitchFamily="34" charset="-120"/>
              </a:rPr>
              <a:t>汽车脱离路面</a:t>
            </a:r>
            <a:r>
              <a:rPr lang="en-US" altLang="zh-CN" b="0" i="0" dirty="0">
                <a:solidFill>
                  <a:srgbClr val="000000"/>
                </a:solidFill>
                <a:latin typeface="微软雅黑" pitchFamily="34" charset="0"/>
                <a:ea typeface="微软雅黑" pitchFamily="34" charset="-122"/>
                <a:cs typeface="微软雅黑" pitchFamily="34" charset="-120"/>
              </a:rPr>
              <a:t>.</a:t>
            </a:r>
            <a:endParaRPr lang="en-US" altLang="zh-CN" dirty="0"/>
          </a:p>
        </p:txBody>
      </p:sp>
      <p:sp>
        <p:nvSpPr>
          <p:cNvPr id="4" name="QC_4_AS.57_1#7b8cbd759?vop=1&amp;pid=243f6029e&amp;color=0,0,0&amp;vtp=1&amp;bt=1&amp;bbb=1&amp;hb=1&amp;uw=1">
            <a:extLst>
              <a:ext uri="{FF2B5EF4-FFF2-40B4-BE49-F238E27FC236}">
                <a16:creationId xmlns:a16="http://schemas.microsoft.com/office/drawing/2014/main" id="{50AD3E84-31EE-A8A8-195E-9628C63488F0}"/>
              </a:ext>
            </a:extLst>
          </p:cNvPr>
          <p:cNvSpPr/>
          <p:nvPr/>
        </p:nvSpPr>
        <p:spPr>
          <a:xfrm>
            <a:off x="4550537" y="2397602"/>
            <a:ext cx="6758686" cy="476695"/>
          </a:xfrm>
          <a:prstGeom prst="rect">
            <a:avLst/>
          </a:prstGeom>
          <a:solidFill>
            <a:schemeClr val="accent1">
              <a:alpha val="0"/>
            </a:schemeClr>
          </a:solidFill>
          <a:ln w="12700" cap="flat" cmpd="sng" algn="ctr">
            <a:solidFill>
              <a:srgbClr val="FFFFFF">
                <a:alpha val="0"/>
              </a:srgbClr>
            </a:solidFill>
            <a:prstDash val="solid"/>
            <a:miter lim="800000"/>
            <a:headEnd type="none" w="med" len="med"/>
            <a:tailEnd type="none" w="med" len="med"/>
          </a:ln>
        </p:spPr>
        <p:style>
          <a:lnRef idx="2">
            <a:schemeClr val="accent1">
              <a:shade val="15000"/>
            </a:schemeClr>
          </a:lnRef>
          <a:fillRef idx="1">
            <a:schemeClr val="accent1"/>
          </a:fillRef>
          <a:effectRef idx="0">
            <a:schemeClr val="accent1"/>
          </a:effectRef>
          <a:fontRef idx="minor">
            <a:schemeClr val="lt1"/>
          </a:fontRef>
        </p:style>
        <p:txBody>
          <a:bodyPr wrap="none" lIns="0" tIns="0" rIns="0" bIns="0" rtlCol="0" anchor="ctr"/>
          <a:lstStyle/>
          <a:p>
            <a:pPr>
              <a:lnSpc>
                <a:spcPts val="4560"/>
              </a:lnSpc>
            </a:pPr>
            <a:r>
              <a:rPr kumimoji="0" lang="en-US" altLang="zh-CN" sz="100" b="0" i="0" u="wavy" strike="noStrike" kern="0" cap="none" spc="-10300" normalizeH="0" baseline="0" noProof="0">
                <a:ln>
                  <a:noFill/>
                </a:ln>
                <a:solidFill>
                  <a:srgbClr val="00A0AF"/>
                </a:solidFill>
                <a:effectLst/>
                <a:uLnTx/>
                <a:uFill>
                  <a:solidFill>
                    <a:srgbClr val="00A0AF"/>
                  </a:solidFill>
                </a:uFill>
                <a:latin typeface="SimSun" panose="02010600030101010101" pitchFamily="2" charset="-122"/>
              </a:rPr>
              <a:t>.</a:t>
            </a:r>
            <a:r>
              <a:rPr kumimoji="0" lang="en-US" altLang="zh-CN" sz="1800" b="0" i="0" u="wavy" strike="noStrike" kern="0" cap="none" spc="0" normalizeH="0" baseline="0" noProof="0">
                <a:ln>
                  <a:noFill/>
                </a:ln>
                <a:solidFill>
                  <a:srgbClr val="00A0AF"/>
                </a:solidFill>
                <a:effectLst/>
                <a:uLnTx/>
                <a:uFill>
                  <a:solidFill>
                    <a:srgbClr val="00A0AF"/>
                  </a:solidFill>
                </a:uFill>
                <a:latin typeface="SimSun" panose="02010600030101010101" pitchFamily="2" charset="-122"/>
              </a:rPr>
              <a:t>                                                            </a:t>
            </a:r>
            <a:r>
              <a:rPr kumimoji="0" lang="en-US" altLang="zh-CN" sz="100" b="0" i="0" u="wavy" strike="noStrike" kern="0" cap="none" spc="-10300" normalizeH="0" baseline="0" noProof="0">
                <a:ln>
                  <a:noFill/>
                </a:ln>
                <a:solidFill>
                  <a:srgbClr val="00A0AF"/>
                </a:solidFill>
                <a:effectLst/>
                <a:uLnTx/>
                <a:uFill>
                  <a:solidFill>
                    <a:srgbClr val="00A0AF"/>
                  </a:solidFill>
                </a:uFill>
                <a:latin typeface="SimSun" panose="02010600030101010101" pitchFamily="2" charset="-122"/>
              </a:rPr>
              <a:t>.</a:t>
            </a:r>
            <a:endParaRPr kumimoji="0" lang="en-US" altLang="zh-CN" sz="100" b="0" i="0" u="wavy" strike="noStrike" kern="0" cap="none" spc="-10300" normalizeH="0" baseline="0" noProof="0" dirty="0">
              <a:ln>
                <a:noFill/>
              </a:ln>
              <a:solidFill>
                <a:srgbClr val="00A0AF"/>
              </a:solidFill>
              <a:effectLst/>
              <a:uLnTx/>
              <a:uFill>
                <a:solidFill>
                  <a:srgbClr val="00A0AF"/>
                </a:solidFill>
              </a:uFill>
              <a:latin typeface="SimSun" panose="02010600030101010101" pitchFamily="2" charset="-122"/>
            </a:endParaRPr>
          </a:p>
        </p:txBody>
      </p:sp>
      <p:sp>
        <p:nvSpPr>
          <p:cNvPr id="5" name="QC_4_AS.57_1#7b8cbd759?vop=1&amp;pid=243f6029e&amp;color=0,0,0&amp;vtp=1&amp;bt=1&amp;bbb=1&amp;hb=1&amp;uw=1">
            <a:extLst>
              <a:ext uri="{FF2B5EF4-FFF2-40B4-BE49-F238E27FC236}">
                <a16:creationId xmlns:a16="http://schemas.microsoft.com/office/drawing/2014/main" id="{072FA667-2E10-1B64-A549-68343C1F2F0A}"/>
              </a:ext>
            </a:extLst>
          </p:cNvPr>
          <p:cNvSpPr/>
          <p:nvPr/>
        </p:nvSpPr>
        <p:spPr>
          <a:xfrm>
            <a:off x="832104" y="2870677"/>
            <a:ext cx="685800" cy="419545"/>
          </a:xfrm>
          <a:prstGeom prst="rect">
            <a:avLst/>
          </a:prstGeom>
          <a:solidFill>
            <a:schemeClr val="accent1">
              <a:alpha val="0"/>
            </a:schemeClr>
          </a:solidFill>
          <a:ln w="12700" cap="flat" cmpd="sng" algn="ctr">
            <a:solidFill>
              <a:srgbClr val="FFFFFF">
                <a:alpha val="0"/>
              </a:srgbClr>
            </a:solidFill>
            <a:prstDash val="solid"/>
            <a:miter lim="800000"/>
            <a:headEnd type="none" w="med" len="med"/>
            <a:tailEnd type="none" w="med" len="med"/>
          </a:ln>
        </p:spPr>
        <p:style>
          <a:lnRef idx="2">
            <a:schemeClr val="accent1">
              <a:shade val="15000"/>
            </a:schemeClr>
          </a:lnRef>
          <a:fillRef idx="1">
            <a:schemeClr val="accent1"/>
          </a:fillRef>
          <a:effectRef idx="0">
            <a:schemeClr val="accent1"/>
          </a:effectRef>
          <a:fontRef idx="minor">
            <a:schemeClr val="lt1"/>
          </a:fontRef>
        </p:style>
        <p:txBody>
          <a:bodyPr wrap="none" lIns="0" tIns="0" rIns="0" bIns="0" rtlCol="0" anchor="ctr"/>
          <a:lstStyle/>
          <a:p>
            <a:pPr>
              <a:lnSpc>
                <a:spcPts val="3960"/>
              </a:lnSpc>
            </a:pPr>
            <a:r>
              <a:rPr kumimoji="0" lang="en-US" altLang="zh-CN" sz="100" b="0" i="0" u="wavy" strike="noStrike" kern="0" cap="none" spc="-10300" normalizeH="0" baseline="0" noProof="0">
                <a:ln>
                  <a:noFill/>
                </a:ln>
                <a:solidFill>
                  <a:srgbClr val="00A0AF"/>
                </a:solidFill>
                <a:effectLst/>
                <a:uLnTx/>
                <a:uFill>
                  <a:solidFill>
                    <a:srgbClr val="00A0AF"/>
                  </a:solidFill>
                </a:uFill>
                <a:latin typeface="SimSun" panose="02010600030101010101" pitchFamily="2" charset="-122"/>
              </a:rPr>
              <a:t>.</a:t>
            </a:r>
            <a:r>
              <a:rPr kumimoji="0" lang="en-US" altLang="zh-CN" sz="1800" b="0" i="0" u="wavy" strike="noStrike" kern="0" cap="none" spc="0" normalizeH="0" baseline="0" noProof="0">
                <a:ln>
                  <a:noFill/>
                </a:ln>
                <a:solidFill>
                  <a:srgbClr val="00A0AF"/>
                </a:solidFill>
                <a:effectLst/>
                <a:uLnTx/>
                <a:uFill>
                  <a:solidFill>
                    <a:srgbClr val="00A0AF"/>
                  </a:solidFill>
                </a:uFill>
                <a:latin typeface="SimSun" panose="02010600030101010101" pitchFamily="2" charset="-122"/>
              </a:rPr>
              <a:t>      </a:t>
            </a:r>
            <a:r>
              <a:rPr kumimoji="0" lang="en-US" altLang="zh-CN" sz="100" b="0" i="0" u="wavy" strike="noStrike" kern="0" cap="none" spc="-10300" normalizeH="0" baseline="0" noProof="0">
                <a:ln>
                  <a:noFill/>
                </a:ln>
                <a:solidFill>
                  <a:srgbClr val="00A0AF"/>
                </a:solidFill>
                <a:effectLst/>
                <a:uLnTx/>
                <a:uFill>
                  <a:solidFill>
                    <a:srgbClr val="00A0AF"/>
                  </a:solidFill>
                </a:uFill>
                <a:latin typeface="SimSun" panose="02010600030101010101" pitchFamily="2" charset="-122"/>
              </a:rPr>
              <a:t>.</a:t>
            </a:r>
            <a:endParaRPr kumimoji="0" lang="en-US" altLang="zh-CN" sz="100" b="0" i="0" u="wavy" strike="noStrike" kern="0" cap="none" spc="-10300" normalizeH="0" baseline="0" noProof="0" dirty="0">
              <a:ln>
                <a:noFill/>
              </a:ln>
              <a:solidFill>
                <a:srgbClr val="00A0AF"/>
              </a:solidFill>
              <a:effectLst/>
              <a:uLnTx/>
              <a:uFill>
                <a:solidFill>
                  <a:srgbClr val="00A0AF"/>
                </a:solidFill>
              </a:uFill>
              <a:latin typeface="SimSun" panose="02010600030101010101" pitchFamily="2" charset="-122"/>
            </a:endParaRPr>
          </a:p>
        </p:txBody>
      </p:sp>
      <p:sp>
        <p:nvSpPr>
          <p:cNvPr id="6" name="QC_4_AS.57_1#7b8cbd759?vop=1&amp;pid=243f6029e&amp;color=0,0,0&amp;vtp=1&amp;bt=1&amp;bbb=1&amp;hb=1&amp;uw=1">
            <a:extLst>
              <a:ext uri="{FF2B5EF4-FFF2-40B4-BE49-F238E27FC236}">
                <a16:creationId xmlns:a16="http://schemas.microsoft.com/office/drawing/2014/main" id="{6E5A5469-2AFD-D7CC-AB0E-457521DE39C7}"/>
              </a:ext>
            </a:extLst>
          </p:cNvPr>
          <p:cNvSpPr/>
          <p:nvPr/>
        </p:nvSpPr>
        <p:spPr>
          <a:xfrm>
            <a:off x="1517904" y="2870677"/>
            <a:ext cx="914464" cy="419545"/>
          </a:xfrm>
          <a:prstGeom prst="rect">
            <a:avLst/>
          </a:prstGeom>
          <a:solidFill>
            <a:schemeClr val="accent1">
              <a:alpha val="0"/>
            </a:schemeClr>
          </a:solidFill>
          <a:ln w="12700" cap="flat" cmpd="sng" algn="ctr">
            <a:solidFill>
              <a:srgbClr val="FFFFFF">
                <a:alpha val="0"/>
              </a:srgbClr>
            </a:solidFill>
            <a:prstDash val="solid"/>
            <a:miter lim="800000"/>
            <a:headEnd type="none" w="med" len="med"/>
            <a:tailEnd type="none" w="med" len="med"/>
          </a:ln>
        </p:spPr>
        <p:style>
          <a:lnRef idx="2">
            <a:schemeClr val="accent1">
              <a:shade val="15000"/>
            </a:schemeClr>
          </a:lnRef>
          <a:fillRef idx="1">
            <a:schemeClr val="accent1"/>
          </a:fillRef>
          <a:effectRef idx="0">
            <a:schemeClr val="accent1"/>
          </a:effectRef>
          <a:fontRef idx="minor">
            <a:schemeClr val="lt1"/>
          </a:fontRef>
        </p:style>
        <p:txBody>
          <a:bodyPr wrap="none" lIns="0" tIns="0" rIns="0" bIns="0" rtlCol="0" anchor="ctr"/>
          <a:lstStyle/>
          <a:p>
            <a:pPr>
              <a:lnSpc>
                <a:spcPts val="3960"/>
              </a:lnSpc>
            </a:pPr>
            <a:r>
              <a:rPr kumimoji="0" lang="en-US" altLang="zh-CN" sz="100" b="0" i="0" u="wavy" strike="noStrike" kern="0" cap="none" spc="-10300" normalizeH="0" baseline="0" noProof="0">
                <a:ln>
                  <a:noFill/>
                </a:ln>
                <a:solidFill>
                  <a:srgbClr val="00A0AF"/>
                </a:solidFill>
                <a:effectLst/>
                <a:uLnTx/>
                <a:uFill>
                  <a:solidFill>
                    <a:srgbClr val="00A0AF"/>
                  </a:solidFill>
                </a:uFill>
                <a:latin typeface="SimSun" panose="02010600030101010101" pitchFamily="2" charset="-122"/>
              </a:rPr>
              <a:t>.</a:t>
            </a:r>
            <a:r>
              <a:rPr kumimoji="0" lang="en-US" altLang="zh-CN" sz="1800" b="0" i="0" u="wavy" strike="noStrike" kern="0" cap="none" spc="0" normalizeH="0" baseline="0" noProof="0">
                <a:ln>
                  <a:noFill/>
                </a:ln>
                <a:solidFill>
                  <a:srgbClr val="00A0AF"/>
                </a:solidFill>
                <a:effectLst/>
                <a:uLnTx/>
                <a:uFill>
                  <a:solidFill>
                    <a:srgbClr val="00A0AF"/>
                  </a:solidFill>
                </a:uFill>
                <a:latin typeface="SimSun" panose="02010600030101010101" pitchFamily="2" charset="-122"/>
              </a:rPr>
              <a:t>        </a:t>
            </a:r>
            <a:r>
              <a:rPr kumimoji="0" lang="en-US" altLang="zh-CN" sz="100" b="0" i="0" u="wavy" strike="noStrike" kern="0" cap="none" spc="-10300" normalizeH="0" baseline="0" noProof="0">
                <a:ln>
                  <a:noFill/>
                </a:ln>
                <a:solidFill>
                  <a:srgbClr val="00A0AF"/>
                </a:solidFill>
                <a:effectLst/>
                <a:uLnTx/>
                <a:uFill>
                  <a:solidFill>
                    <a:srgbClr val="00A0AF"/>
                  </a:solidFill>
                </a:uFill>
                <a:latin typeface="SimSun" panose="02010600030101010101" pitchFamily="2" charset="-122"/>
              </a:rPr>
              <a:t>.</a:t>
            </a:r>
            <a:endParaRPr kumimoji="0" lang="en-US" altLang="zh-CN" sz="100" b="0" i="0" u="wavy" strike="noStrike" kern="0" cap="none" spc="-10300" normalizeH="0" baseline="0" noProof="0" dirty="0">
              <a:ln>
                <a:noFill/>
              </a:ln>
              <a:solidFill>
                <a:srgbClr val="00A0AF"/>
              </a:solidFill>
              <a:effectLst/>
              <a:uLnTx/>
              <a:uFill>
                <a:solidFill>
                  <a:srgbClr val="00A0AF"/>
                </a:solidFill>
              </a:uFill>
              <a:latin typeface="SimSun" panose="02010600030101010101" pitchFamily="2"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 calcmode="lin" valueType="num">
                                      <p:cBhvr additive="base">
                                        <p:cTn id="15"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26.xml><?xml version="1.0" encoding="utf-8"?>
<p:sld xmlns:a="http://schemas.openxmlformats.org/drawingml/2006/main" xmlns:r="http://schemas.openxmlformats.org/officeDocument/2006/relationships" xmlns:p="http://schemas.openxmlformats.org/presentationml/2006/main">
  <p:cSld name="Slide 25&amp;si=25">
    <p:spTree>
      <p:nvGrpSpPr>
        <p:cNvPr id="1" name=""/>
        <p:cNvGrpSpPr/>
        <p:nvPr/>
      </p:nvGrpSpPr>
      <p:grpSpPr>
        <a:xfrm>
          <a:off x="0" y="0"/>
          <a:ext cx="0" cy="0"/>
          <a:chOff x="0" y="0"/>
          <a:chExt cx="0" cy="0"/>
        </a:xfrm>
      </p:grpSpPr>
      <p:pic>
        <p:nvPicPr>
          <p:cNvPr id="2" name="QO_4_BD.59_1#2f4c02e07?htil=11&amp;vop=1&amp;pid=243f6029e&amp;color=0,0,0&amp;tib=255,255,255&amp;vtp=1&amp;hs=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10442448" y="1594296"/>
            <a:ext cx="905256" cy="1051560"/>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3" name="QO_4_BD.59_2#2f4c02e07?htil=11&amp;vop=1&amp;pid=243f6029e&amp;color=0,0,0&amp;vtp=1&amp;bt=1&amp;bbb=1&amp;hb=1&amp;hs=1"/>
              <p:cNvSpPr/>
              <p:nvPr/>
            </p:nvSpPr>
            <p:spPr>
              <a:xfrm>
                <a:off x="832104" y="1512000"/>
                <a:ext cx="9500616" cy="1611059"/>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4.</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总质量为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𝑚</m:t>
                    </m:r>
                    <m:r>
                      <a:rPr lang="en-US" altLang="zh-CN" sz="1800" b="0" i="0">
                        <a:solidFill>
                          <a:srgbClr val="000000"/>
                        </a:solidFill>
                        <a:latin typeface="Cambria Math" pitchFamily="34" charset="0"/>
                        <a:ea typeface="Cambria Math" pitchFamily="34" charset="-122"/>
                        <a:cs typeface="Cambria Math" pitchFamily="34" charset="-120"/>
                      </a:rPr>
                      <m:t>=2×</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10</m:t>
                        </m:r>
                      </m:e>
                      <m:sup>
                        <m:r>
                          <a:rPr lang="en-US" altLang="zh-CN" sz="1800" b="0" i="0">
                            <a:solidFill>
                              <a:srgbClr val="000000"/>
                            </a:solidFill>
                            <a:latin typeface="Cambria Math" pitchFamily="34" charset="0"/>
                            <a:ea typeface="Cambria Math" pitchFamily="34" charset="-122"/>
                            <a:cs typeface="Cambria Math" pitchFamily="34" charset="-120"/>
                          </a:rPr>
                          <m:t>3</m:t>
                        </m:r>
                      </m:sup>
                    </m:sSup>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kg</m:t>
                    </m:r>
                  </m:oMath>
                </a14:m>
                <a:r>
                  <a:rPr lang="en-US" altLang="zh-CN" sz="1800" b="0" i="0" dirty="0">
                    <a:solidFill>
                      <a:srgbClr val="000000"/>
                    </a:solidFill>
                    <a:latin typeface="微软雅黑" pitchFamily="34" charset="0"/>
                    <a:ea typeface="微软雅黑" pitchFamily="34" charset="-122"/>
                    <a:cs typeface="微软雅黑" pitchFamily="34" charset="-120"/>
                  </a:rPr>
                  <a:t>的汽车在水平路面上运动，速率恒为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𝑣</m:t>
                    </m:r>
                    <m:r>
                      <a:rPr lang="en-US" altLang="zh-CN" sz="1800" b="0" i="0">
                        <a:solidFill>
                          <a:srgbClr val="000000"/>
                        </a:solidFill>
                        <a:latin typeface="Cambria Math" pitchFamily="34" charset="0"/>
                        <a:ea typeface="Cambria Math" pitchFamily="34" charset="-122"/>
                        <a:cs typeface="Cambria Math" pitchFamily="34" charset="-120"/>
                      </a:rPr>
                      <m:t>=9</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m</m:t>
                    </m:r>
                    <m:r>
                      <a:rPr lang="en-US" altLang="zh-CN" sz="1800" b="0" i="0">
                        <a:solidFill>
                          <a:srgbClr val="000000"/>
                        </a:solidFill>
                        <a:latin typeface="Cambria Math" pitchFamily="34" charset="0"/>
                        <a:ea typeface="Cambria Math" pitchFamily="34" charset="-122"/>
                        <a:cs typeface="Cambria Math" pitchFamily="34" charset="-120"/>
                      </a:rPr>
                      <m:t>/</m:t>
                    </m:r>
                    <m:r>
                      <m:rPr>
                        <m:sty m:val="p"/>
                      </m:rPr>
                      <a:rPr lang="en-US" altLang="zh-CN" sz="1800" b="0" i="0">
                        <a:solidFill>
                          <a:srgbClr val="000000"/>
                        </a:solidFill>
                        <a:latin typeface="Cambria Math" pitchFamily="34" charset="0"/>
                        <a:ea typeface="Cambria Math" pitchFamily="34" charset="-122"/>
                        <a:cs typeface="Cambria Math" pitchFamily="34" charset="-120"/>
                      </a:rPr>
                      <m:t>s</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，车顶上用长</a:t>
                </a:r>
              </a:p>
              <a:p>
                <a:pPr latinLnBrk="1">
                  <a:lnSpc>
                    <a:spcPts val="3300"/>
                  </a:lnSpc>
                </a:pP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𝑙</m:t>
                    </m:r>
                    <m:r>
                      <a:rPr lang="en-US" altLang="zh-CN" sz="1800" b="0" i="0">
                        <a:solidFill>
                          <a:srgbClr val="000000"/>
                        </a:solidFill>
                        <a:latin typeface="Cambria Math" pitchFamily="34" charset="0"/>
                        <a:ea typeface="Cambria Math" pitchFamily="34" charset="-122"/>
                        <a:cs typeface="Cambria Math" pitchFamily="34" charset="-120"/>
                      </a:rPr>
                      <m:t>=0.3</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m</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的细线悬挂一个小球.当车沿圆弧拐弯时，</a:t>
                </a:r>
                <a:r>
                  <a:rPr lang="en-US" altLang="zh-CN" sz="1800" b="0" i="0">
                    <a:solidFill>
                      <a:srgbClr val="000000"/>
                    </a:solidFill>
                    <a:latin typeface="微软雅黑" pitchFamily="34" charset="0"/>
                    <a:ea typeface="微软雅黑" pitchFamily="34" charset="-122"/>
                    <a:cs typeface="微软雅黑" pitchFamily="34" charset="-120"/>
                  </a:rPr>
                  <a:t>坐在车后排座位上的人沿车的前进方向看去，</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看到细线向右偏且与竖直方向的夹角保持</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𝜃</m:t>
                    </m:r>
                    <m:r>
                      <a:rPr lang="en-US" altLang="zh-CN" sz="1800" b="0" i="0">
                        <a:solidFill>
                          <a:srgbClr val="000000"/>
                        </a:solidFill>
                        <a:latin typeface="Cambria Math" pitchFamily="34" charset="0"/>
                        <a:ea typeface="Cambria Math" pitchFamily="34" charset="-122"/>
                        <a:cs typeface="Cambria Math" pitchFamily="34" charset="-120"/>
                      </a:rPr>
                      <m:t>=</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37</m:t>
                        </m:r>
                      </m:e>
                      <m:sup>
                        <m:r>
                          <a:rPr lang="en-US" altLang="zh-CN" sz="1800" b="0" i="0">
                            <a:solidFill>
                              <a:srgbClr val="000000"/>
                            </a:solidFill>
                            <a:latin typeface="Cambria Math" pitchFamily="34" charset="0"/>
                            <a:ea typeface="Cambria Math" pitchFamily="34" charset="-122"/>
                            <a:cs typeface="Cambria Math" pitchFamily="34" charset="-120"/>
                          </a:rPr>
                          <m:t>∘</m:t>
                        </m:r>
                      </m:sup>
                    </m:sSup>
                  </m:oMath>
                </a14:m>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不变，如图所示.已知</a:t>
                </a:r>
                <a14:m>
                  <m:oMath xmlns:m="http://schemas.openxmlformats.org/officeDocument/2006/math">
                    <m:r>
                      <m:rPr>
                        <m:sty m:val="p"/>
                      </m:rPr>
                      <a:rPr lang="en-US" altLang="zh-CN" sz="1800" b="0" i="0">
                        <a:solidFill>
                          <a:srgbClr val="000000"/>
                        </a:solidFill>
                        <a:latin typeface="Cambria Math" pitchFamily="34" charset="0"/>
                        <a:ea typeface="Cambria Math" pitchFamily="34" charset="-122"/>
                        <a:cs typeface="Cambria Math" pitchFamily="34" charset="-120"/>
                      </a:rPr>
                      <m:t>sin</m:t>
                    </m:r>
                    <m:r>
                      <m:rPr>
                        <m:nor/>
                      </m:rPr>
                      <a:rPr lang="en-US" altLang="zh-CN" sz="1800" b="0" i="0">
                        <a:solidFill>
                          <a:srgbClr val="000000"/>
                        </a:solidFill>
                        <a:latin typeface="Cambria Math" pitchFamily="34" charset="0"/>
                        <a:ea typeface="Cambria Math" pitchFamily="34" charset="-122"/>
                        <a:cs typeface="Cambria Math" pitchFamily="34" charset="-120"/>
                      </a:rPr>
                      <m:t> </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37</m:t>
                        </m:r>
                      </m:e>
                      <m:sup>
                        <m:r>
                          <a:rPr lang="en-US" altLang="zh-CN" sz="1800" b="0" i="0">
                            <a:solidFill>
                              <a:srgbClr val="000000"/>
                            </a:solidFill>
                            <a:latin typeface="Cambria Math" pitchFamily="34" charset="0"/>
                            <a:ea typeface="Cambria Math" pitchFamily="34" charset="-122"/>
                            <a:cs typeface="Cambria Math" pitchFamily="34" charset="-120"/>
                          </a:rPr>
                          <m:t>∘</m:t>
                        </m:r>
                      </m:sup>
                    </m:sSup>
                    <m:r>
                      <a:rPr lang="en-US" altLang="zh-CN" sz="1800" b="0" i="0">
                        <a:solidFill>
                          <a:srgbClr val="000000"/>
                        </a:solidFill>
                        <a:latin typeface="Cambria Math" pitchFamily="34" charset="0"/>
                        <a:ea typeface="Cambria Math" pitchFamily="34" charset="-122"/>
                        <a:cs typeface="Cambria Math" pitchFamily="34" charset="-120"/>
                      </a:rPr>
                      <m:t>=0.6</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a:t>
                </a:r>
              </a:p>
              <a:p>
                <a:pPr latinLnBrk="1">
                  <a:lnSpc>
                    <a:spcPts val="3100"/>
                  </a:lnSpc>
                </a:pPr>
                <a14:m>
                  <m:oMath xmlns:m="http://schemas.openxmlformats.org/officeDocument/2006/math">
                    <m:r>
                      <m:rPr>
                        <m:sty m:val="p"/>
                      </m:rPr>
                      <a:rPr lang="en-US" altLang="zh-CN" b="0" i="0">
                        <a:solidFill>
                          <a:srgbClr val="000000"/>
                        </a:solidFill>
                        <a:latin typeface="Cambria Math" pitchFamily="34" charset="0"/>
                        <a:ea typeface="Cambria Math" pitchFamily="34" charset="-122"/>
                        <a:cs typeface="Cambria Math" pitchFamily="34" charset="-120"/>
                      </a:rPr>
                      <m:t>cos</m:t>
                    </m:r>
                    <m:r>
                      <m:rPr>
                        <m:nor/>
                      </m:rPr>
                      <a:rPr lang="en-US" altLang="zh-CN" b="0" i="0">
                        <a:solidFill>
                          <a:srgbClr val="000000"/>
                        </a:solidFill>
                        <a:latin typeface="Cambria Math" pitchFamily="34" charset="0"/>
                        <a:ea typeface="Cambria Math" pitchFamily="34" charset="-122"/>
                        <a:cs typeface="Cambria Math" pitchFamily="34" charset="-120"/>
                      </a:rPr>
                      <m:t> </m:t>
                    </m:r>
                    <m:sSup>
                      <m:sSup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b="0" i="0">
                            <a:solidFill>
                              <a:srgbClr val="000000"/>
                            </a:solidFill>
                            <a:latin typeface="Cambria Math" pitchFamily="34" charset="0"/>
                            <a:ea typeface="Cambria Math" pitchFamily="34" charset="-122"/>
                            <a:cs typeface="Cambria Math" pitchFamily="34" charset="-120"/>
                          </a:rPr>
                          <m:t>37</m:t>
                        </m:r>
                      </m:e>
                      <m:sup>
                        <m:r>
                          <a:rPr lang="en-US" altLang="zh-CN" b="0" i="0">
                            <a:solidFill>
                              <a:srgbClr val="000000"/>
                            </a:solidFill>
                            <a:latin typeface="Cambria Math" pitchFamily="34" charset="0"/>
                            <a:ea typeface="Cambria Math" pitchFamily="34" charset="-122"/>
                            <a:cs typeface="Cambria Math" pitchFamily="34" charset="-120"/>
                          </a:rPr>
                          <m:t>∘</m:t>
                        </m:r>
                      </m:sup>
                    </m:sSup>
                    <m:r>
                      <a:rPr lang="en-US" altLang="zh-CN" b="0" i="0">
                        <a:solidFill>
                          <a:srgbClr val="000000"/>
                        </a:solidFill>
                        <a:latin typeface="Cambria Math" pitchFamily="34" charset="0"/>
                        <a:ea typeface="Cambria Math" pitchFamily="34" charset="-122"/>
                        <a:cs typeface="Cambria Math" pitchFamily="34" charset="-120"/>
                      </a:rPr>
                      <m:t>=0.8</m:t>
                    </m:r>
                  </m:oMath>
                </a14:m>
                <a:r>
                  <a:rPr lang="en-US" altLang="zh-CN"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𝑔</m:t>
                    </m:r>
                    <m:r>
                      <a:rPr lang="en-US" altLang="zh-CN" b="0" i="0">
                        <a:solidFill>
                          <a:srgbClr val="000000"/>
                        </a:solidFill>
                        <a:latin typeface="Cambria Math" pitchFamily="34" charset="0"/>
                        <a:ea typeface="Cambria Math" pitchFamily="34" charset="-122"/>
                        <a:cs typeface="Cambria Math" pitchFamily="34" charset="-120"/>
                      </a:rPr>
                      <m:t>=10</m:t>
                    </m:r>
                    <m:r>
                      <m:rPr>
                        <m:nor/>
                      </m:rPr>
                      <a:rPr lang="en-US" altLang="zh-CN" b="0" i="0">
                        <a:solidFill>
                          <a:srgbClr val="000000"/>
                        </a:solidFill>
                        <a:latin typeface="Cambria Math" pitchFamily="34" charset="0"/>
                        <a:ea typeface="Cambria Math" pitchFamily="34" charset="-122"/>
                        <a:cs typeface="Cambria Math" pitchFamily="34" charset="-120"/>
                      </a:rPr>
                      <m:t> </m:t>
                    </m:r>
                    <m:r>
                      <m:rPr>
                        <m:sty m:val="p"/>
                      </m:rPr>
                      <a:rPr lang="en-US" altLang="zh-CN" b="0" i="0">
                        <a:solidFill>
                          <a:srgbClr val="000000"/>
                        </a:solidFill>
                        <a:latin typeface="Cambria Math" pitchFamily="34" charset="0"/>
                        <a:ea typeface="Cambria Math" pitchFamily="34" charset="-122"/>
                        <a:cs typeface="Cambria Math" pitchFamily="34" charset="-120"/>
                      </a:rPr>
                      <m:t>m</m:t>
                    </m:r>
                    <m:r>
                      <a:rPr lang="en-US" altLang="zh-CN" b="0" i="0">
                        <a:solidFill>
                          <a:srgbClr val="000000"/>
                        </a:solidFill>
                        <a:latin typeface="Cambria Math" pitchFamily="34" charset="0"/>
                        <a:ea typeface="Cambria Math" pitchFamily="34" charset="-122"/>
                        <a:cs typeface="Cambria Math" pitchFamily="34" charset="-120"/>
                      </a:rPr>
                      <m:t>/</m:t>
                    </m:r>
                    <m:sSup>
                      <m:sSup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b="0" i="0">
                            <a:solidFill>
                              <a:srgbClr val="000000"/>
                            </a:solidFill>
                            <a:latin typeface="Cambria Math" pitchFamily="34" charset="0"/>
                            <a:ea typeface="Cambria Math" pitchFamily="34" charset="-122"/>
                            <a:cs typeface="Cambria Math" pitchFamily="34" charset="-120"/>
                          </a:rPr>
                          <m:t>s</m:t>
                        </m:r>
                      </m:e>
                      <m:sup>
                        <m:r>
                          <a:rPr lang="en-US" altLang="zh-CN" b="0" i="0">
                            <a:solidFill>
                              <a:srgbClr val="000000"/>
                            </a:solidFill>
                            <a:latin typeface="Cambria Math" pitchFamily="34" charset="0"/>
                            <a:ea typeface="Cambria Math" pitchFamily="34" charset="-122"/>
                            <a:cs typeface="Cambria Math" pitchFamily="34" charset="-120"/>
                          </a:rPr>
                          <m:t>2</m:t>
                        </m:r>
                      </m:sup>
                    </m:sSup>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dirty="0">
                    <a:solidFill>
                      <a:srgbClr val="000000"/>
                    </a:solidFill>
                    <a:latin typeface="微软雅黑" pitchFamily="34" charset="0"/>
                    <a:ea typeface="微软雅黑" pitchFamily="34" charset="-122"/>
                    <a:cs typeface="微软雅黑" pitchFamily="34" charset="-120"/>
                  </a:rPr>
                  <a:t>，求：</a:t>
                </a:r>
                <a:endParaRPr lang="en-US" altLang="zh-CN" dirty="0"/>
              </a:p>
            </p:txBody>
          </p:sp>
        </mc:Choice>
        <mc:Fallback>
          <p:sp>
            <p:nvSpPr>
              <p:cNvPr id="3" name="QO_4_BD.59_2#2f4c02e07?htil=11&amp;vop=1&amp;pid=243f6029e&amp;color=0,0,0&amp;vtp=1&amp;bt=1&amp;bbb=1&amp;hb=1&amp;hs=1"/>
              <p:cNvSpPr>
                <a:spLocks noRot="1" noChangeAspect="1" noMove="1" noResize="1" noEditPoints="1" noAdjustHandles="1" noChangeArrowheads="1" noChangeShapeType="1" noTextEdit="1"/>
              </p:cNvSpPr>
              <p:nvPr/>
            </p:nvSpPr>
            <p:spPr>
              <a:xfrm>
                <a:off x="832104" y="1512000"/>
                <a:ext cx="9500616" cy="1611059"/>
              </a:xfrm>
              <a:prstGeom prst="rect">
                <a:avLst/>
              </a:prstGeom>
              <a:blipFill>
                <a:blip r:embed="rId4"/>
                <a:stretch>
                  <a:fillRect l="-1540" r="-3402" b="-9091"/>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4" name="QO_5_BD.60_1#4631fbd0d?vop=1&amp;pid=2f4c02e07&amp;color=0,0,0&amp;vtp=1&amp;bbb=1&amp;hs=1"/>
              <p:cNvSpPr/>
              <p:nvPr/>
            </p:nvSpPr>
            <p:spPr>
              <a:xfrm>
                <a:off x="832104" y="3156205"/>
                <a:ext cx="10533888" cy="363855"/>
              </a:xfrm>
              <a:prstGeom prst="rect">
                <a:avLst/>
              </a:prstGeom>
              <a:noFill/>
              <a:ln/>
            </p:spPr>
            <p:txBody>
              <a:bodyPr wrap="none" lIns="0" tIns="0" rIns="0" bIns="0" rtlCol="0" anchor="t"/>
              <a:lstStyle/>
              <a:p>
                <a:pPr algn="l" latinLnBrk="1">
                  <a:lnSpc>
                    <a:spcPts val="3200"/>
                  </a:lnSpc>
                </a:pPr>
                <a:r>
                  <a:rPr lang="en-US" altLang="zh-CN" sz="1800" b="0" i="0" dirty="0">
                    <a:solidFill>
                      <a:srgbClr val="000000"/>
                    </a:solidFill>
                    <a:latin typeface="微软雅黑" pitchFamily="34" charset="0"/>
                    <a:ea typeface="微软雅黑" pitchFamily="34" charset="-122"/>
                    <a:cs typeface="微软雅黑" pitchFamily="34" charset="-120"/>
                  </a:rPr>
                  <a:t>（1）图示时刻汽车的向心加速度</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𝑎</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的大小和方向；</a:t>
                </a:r>
                <a:endParaRPr lang="en-US" altLang="zh-CN" sz="1800" dirty="0"/>
              </a:p>
            </p:txBody>
          </p:sp>
        </mc:Choice>
        <mc:Fallback>
          <p:sp>
            <p:nvSpPr>
              <p:cNvPr id="4" name="QO_5_BD.60_1#4631fbd0d?vop=1&amp;pid=2f4c02e07&amp;color=0,0,0&amp;vtp=1&amp;bbb=1&amp;hs=1"/>
              <p:cNvSpPr>
                <a:spLocks noRot="1" noChangeAspect="1" noMove="1" noResize="1" noEditPoints="1" noAdjustHandles="1" noChangeArrowheads="1" noChangeShapeType="1" noTextEdit="1"/>
              </p:cNvSpPr>
              <p:nvPr/>
            </p:nvSpPr>
            <p:spPr>
              <a:xfrm>
                <a:off x="832104" y="3156205"/>
                <a:ext cx="10533888" cy="363855"/>
              </a:xfrm>
              <a:prstGeom prst="rect">
                <a:avLst/>
              </a:prstGeom>
              <a:blipFill>
                <a:blip r:embed="rId5"/>
                <a:stretch>
                  <a:fillRect l="-1389" b="-38983"/>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5" name="QO_5_AN.61_1#4631fbd0d?vop=1&amp;pid=2f4c02e07&amp;color=0,0,0&amp;vtp=1&amp;bbb=1"/>
              <p:cNvSpPr/>
              <p:nvPr/>
            </p:nvSpPr>
            <p:spPr>
              <a:xfrm>
                <a:off x="832104" y="3571495"/>
                <a:ext cx="10533888" cy="363284"/>
              </a:xfrm>
              <a:prstGeom prst="rect">
                <a:avLst/>
              </a:prstGeom>
              <a:noFill/>
              <a:ln/>
            </p:spPr>
            <p:txBody>
              <a:bodyPr wrap="none" lIns="0" tIns="0" rIns="0" bIns="0" rtlCol="0" anchor="t"/>
              <a:lstStyle/>
              <a:p>
                <a:pPr algn="l" latinLnBrk="1">
                  <a:lnSpc>
                    <a:spcPts val="3200"/>
                  </a:lnSpc>
                </a:pPr>
                <a14:m>
                  <m:oMath xmlns:m="http://schemas.openxmlformats.org/officeDocument/2006/math">
                    <m:r>
                      <a:rPr lang="en-US" altLang="zh-CN" sz="1800" b="0" i="0">
                        <a:solidFill>
                          <a:srgbClr val="FF0000"/>
                        </a:solidFill>
                        <a:latin typeface="Cambria Math" pitchFamily="34" charset="0"/>
                        <a:ea typeface="Cambria Math" pitchFamily="34" charset="-122"/>
                        <a:cs typeface="Cambria Math" pitchFamily="34" charset="-120"/>
                      </a:rPr>
                      <m:t>7.5</m:t>
                    </m:r>
                    <m:r>
                      <m:rPr>
                        <m:nor/>
                      </m:rPr>
                      <a:rPr lang="en-US" altLang="zh-CN" sz="1800" b="0" i="0">
                        <a:solidFill>
                          <a:srgbClr val="FF0000"/>
                        </a:solidFill>
                        <a:latin typeface="Cambria Math" pitchFamily="34" charset="0"/>
                        <a:ea typeface="Cambria Math" pitchFamily="34" charset="-122"/>
                        <a:cs typeface="Cambria Math" pitchFamily="34" charset="-120"/>
                      </a:rPr>
                      <m:t> </m:t>
                    </m:r>
                    <m:r>
                      <m:rPr>
                        <m:sty m:val="p"/>
                      </m:rPr>
                      <a:rPr lang="en-US" altLang="zh-CN" sz="1800" b="0" i="0">
                        <a:solidFill>
                          <a:srgbClr val="FF0000"/>
                        </a:solidFill>
                        <a:latin typeface="Cambria Math" pitchFamily="34" charset="0"/>
                        <a:ea typeface="Cambria Math" pitchFamily="34" charset="-122"/>
                        <a:cs typeface="Cambria Math" pitchFamily="34" charset="-120"/>
                      </a:rPr>
                      <m:t>m</m:t>
                    </m:r>
                    <m:r>
                      <a:rPr lang="en-US" altLang="zh-CN" sz="1800" b="0" i="0">
                        <a:solidFill>
                          <a:srgbClr val="FF0000"/>
                        </a:solidFill>
                        <a:latin typeface="Cambria Math" pitchFamily="34" charset="0"/>
                        <a:ea typeface="Cambria Math" pitchFamily="34" charset="-122"/>
                        <a:cs typeface="Cambria Math" pitchFamily="34" charset="-120"/>
                      </a:rPr>
                      <m:t>/</m:t>
                    </m:r>
                    <m:sSup>
                      <m:sSup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sSupPr>
                      <m:e>
                        <m:r>
                          <m:rPr>
                            <m:sty m:val="p"/>
                          </m:rPr>
                          <a:rPr lang="en-US" altLang="zh-CN" sz="1800" b="0" i="0">
                            <a:solidFill>
                              <a:srgbClr val="FF0000"/>
                            </a:solidFill>
                            <a:latin typeface="Cambria Math" pitchFamily="34" charset="0"/>
                            <a:ea typeface="Cambria Math" pitchFamily="34" charset="-122"/>
                            <a:cs typeface="Cambria Math" pitchFamily="34" charset="-120"/>
                          </a:rPr>
                          <m:t>s</m:t>
                        </m:r>
                      </m:e>
                      <m:sup>
                        <m:r>
                          <a:rPr lang="en-US" altLang="zh-CN" sz="1800" b="0" i="0">
                            <a:solidFill>
                              <a:srgbClr val="FF0000"/>
                            </a:solidFill>
                            <a:latin typeface="Cambria Math" pitchFamily="34" charset="0"/>
                            <a:ea typeface="Cambria Math" pitchFamily="34" charset="-122"/>
                            <a:cs typeface="Cambria Math" pitchFamily="34" charset="-120"/>
                          </a:rPr>
                          <m:t>2</m:t>
                        </m:r>
                      </m:sup>
                    </m:sSup>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FF0000"/>
                    </a:solidFill>
                    <a:latin typeface="微软雅黑" pitchFamily="34" charset="0"/>
                    <a:ea typeface="微软雅黑" pitchFamily="34" charset="-122"/>
                    <a:cs typeface="微软雅黑" pitchFamily="34" charset="-120"/>
                  </a:rPr>
                  <a:t>，方向水平向左</a:t>
                </a:r>
                <a:endParaRPr lang="en-US" altLang="zh-CN" sz="100" dirty="0"/>
              </a:p>
            </p:txBody>
          </p:sp>
        </mc:Choice>
        <mc:Fallback>
          <p:sp>
            <p:nvSpPr>
              <p:cNvPr id="5" name="QO_5_AN.61_1#4631fbd0d?vop=1&amp;pid=2f4c02e07&amp;color=0,0,0&amp;vtp=1&amp;bbb=1"/>
              <p:cNvSpPr>
                <a:spLocks noRot="1" noChangeAspect="1" noMove="1" noResize="1" noEditPoints="1" noAdjustHandles="1" noChangeArrowheads="1" noChangeShapeType="1" noTextEdit="1"/>
              </p:cNvSpPr>
              <p:nvPr/>
            </p:nvSpPr>
            <p:spPr>
              <a:xfrm>
                <a:off x="832104" y="3571495"/>
                <a:ext cx="10533888" cy="363284"/>
              </a:xfrm>
              <a:prstGeom prst="rect">
                <a:avLst/>
              </a:prstGeom>
              <a:blipFill>
                <a:blip r:embed="rId6"/>
                <a:stretch>
                  <a:fillRect l="-810" b="-38983"/>
                </a:stretch>
              </a:blipFill>
              <a:ln/>
            </p:spPr>
            <p:txBody>
              <a:bodyPr/>
              <a:lstStyle/>
              <a:p>
                <a:r>
                  <a:rPr lang="zh-CN" altLang="en-US">
                    <a:noFill/>
                  </a:rPr>
                  <a:t> </a:t>
                </a:r>
              </a:p>
            </p:txBody>
          </p:sp>
        </mc:Fallback>
      </mc:AlternateContent>
      <p:pic>
        <p:nvPicPr>
          <p:cNvPr id="6" name="QO_5_AS.62_1#4631fbd0d?htil=12&amp;vop=1&amp;pid=2f4c02e07&amp;color=0,0,0&amp;tib=255,255,255&amp;vtp=1&amp;hs=1&amp;hs=1" descr="preencoded.png"/>
          <p:cNvPicPr>
            <a:picLocks noChangeAspect="1"/>
          </p:cNvPicPr>
          <p:nvPr/>
        </p:nvPicPr>
        <p:blipFill>
          <a:blip r:embed="rId7">
            <a:clrChange>
              <a:clrFrom>
                <a:srgbClr val="FFFFFF"/>
              </a:clrFrom>
              <a:clrTo>
                <a:srgbClr val="FFFFFF">
                  <a:alpha val="0"/>
                </a:srgbClr>
              </a:clrTo>
            </a:clrChange>
          </a:blip>
          <a:stretch>
            <a:fillRect/>
          </a:stretch>
        </p:blipFill>
        <p:spPr>
          <a:xfrm>
            <a:off x="10003536" y="4071812"/>
            <a:ext cx="1344168" cy="1014984"/>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7" name="QO_5_AS.62_2#4631fbd0d?htil=12&amp;vop=1&amp;pid=2f4c02e07&amp;color=0,0,0&amp;vtp=1&amp;bbb=1&amp;hb=1&amp;hs=1"/>
              <p:cNvSpPr/>
              <p:nvPr/>
            </p:nvSpPr>
            <p:spPr>
              <a:xfrm>
                <a:off x="832104" y="3944812"/>
                <a:ext cx="9052560" cy="1192530"/>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a:solidFill>
                      <a:srgbClr val="000000"/>
                    </a:solidFill>
                    <a:latin typeface="微软雅黑" pitchFamily="34" charset="0"/>
                    <a:ea typeface="微软雅黑" pitchFamily="34" charset="-122"/>
                    <a:cs typeface="微软雅黑" pitchFamily="34" charset="-120"/>
                  </a:rPr>
                  <a:t>解析】以小球为研究对象，图示时刻其受力如图所示</a:t>
                </a:r>
                <a:r>
                  <a:rPr lang="en-US" altLang="zh-CN" sz="1800" b="0" i="0">
                    <a:solidFill>
                      <a:srgbClr val="00A0AF"/>
                    </a:solidFill>
                    <a:latin typeface="微软雅黑" pitchFamily="34" charset="0"/>
                    <a:ea typeface="楷体" pitchFamily="34" charset="-122"/>
                    <a:cs typeface="微软雅黑" pitchFamily="34" charset="-120"/>
                  </a:rPr>
                  <a:t>（</a:t>
                </a:r>
                <a:r>
                  <a:rPr lang="en-US" altLang="zh-CN" sz="1800" b="0" i="0" dirty="0">
                    <a:solidFill>
                      <a:srgbClr val="00A0AF"/>
                    </a:solidFill>
                    <a:latin typeface="微软雅黑" pitchFamily="34" charset="0"/>
                    <a:ea typeface="楷体" pitchFamily="34" charset="-122"/>
                    <a:cs typeface="微软雅黑" pitchFamily="34" charset="-120"/>
                  </a:rPr>
                  <a:t>关键点分析小球受力</a:t>
                </a:r>
                <a:r>
                  <a:rPr lang="en-US" altLang="zh-CN" sz="1800" b="0" i="0">
                    <a:solidFill>
                      <a:srgbClr val="00A0AF"/>
                    </a:solidFill>
                    <a:latin typeface="微软雅黑" pitchFamily="34" charset="0"/>
                    <a:ea typeface="楷体" pitchFamily="34" charset="-122"/>
                    <a:cs typeface="微软雅黑" pitchFamily="34" charset="-120"/>
                  </a:rPr>
                  <a:t>，找出汽车</a:t>
                </a:r>
              </a:p>
              <a:p>
                <a:pPr latinLnBrk="1">
                  <a:lnSpc>
                    <a:spcPts val="3300"/>
                  </a:lnSpc>
                </a:pPr>
                <a:r>
                  <a:rPr lang="en-US" altLang="zh-CN" sz="1800" b="0" i="0">
                    <a:solidFill>
                      <a:srgbClr val="00A0AF"/>
                    </a:solidFill>
                    <a:latin typeface="微软雅黑" pitchFamily="34" charset="0"/>
                    <a:ea typeface="楷体" pitchFamily="34" charset="-122"/>
                    <a:cs typeface="微软雅黑" pitchFamily="34" charset="-120"/>
                  </a:rPr>
                  <a:t>做圆周运动的加速度</a:t>
                </a:r>
                <a:r>
                  <a:rPr lang="en-US" altLang="zh-CN" sz="1800" b="0" i="0" dirty="0">
                    <a:solidFill>
                      <a:srgbClr val="00A0AF"/>
                    </a:solidFill>
                    <a:latin typeface="微软雅黑" pitchFamily="34" charset="0"/>
                    <a:ea typeface="楷体" pitchFamily="34" charset="-122"/>
                    <a:cs typeface="微软雅黑" pitchFamily="34" charset="-120"/>
                  </a:rPr>
                  <a:t>）</a:t>
                </a:r>
                <a:r>
                  <a:rPr lang="en-US" altLang="zh-CN" sz="1800" b="0" i="0" dirty="0">
                    <a:solidFill>
                      <a:srgbClr val="000000"/>
                    </a:solidFill>
                    <a:latin typeface="微软雅黑" pitchFamily="34" charset="0"/>
                    <a:ea typeface="微软雅黑" pitchFamily="34" charset="-122"/>
                    <a:cs typeface="微软雅黑" pitchFamily="34" charset="-120"/>
                  </a:rPr>
                  <a:t>，</a:t>
                </a:r>
                <a:endParaRPr lang="en-US" altLang="zh-CN" sz="1800" dirty="0"/>
              </a:p>
              <a:p>
                <a:pPr latinLnBrk="1">
                  <a:lnSpc>
                    <a:spcPts val="3100"/>
                  </a:lnSpc>
                </a:pPr>
                <a:r>
                  <a:rPr lang="en-US" altLang="zh-CN" b="0" i="0">
                    <a:solidFill>
                      <a:srgbClr val="000000"/>
                    </a:solidFill>
                    <a:latin typeface="微软雅黑" pitchFamily="34" charset="0"/>
                    <a:ea typeface="微软雅黑" pitchFamily="34" charset="-122"/>
                    <a:cs typeface="微软雅黑" pitchFamily="34" charset="-120"/>
                  </a:rPr>
                  <a:t>根据牛顿第二定律可得</a:t>
                </a:r>
                <a14:m>
                  <m:oMath xmlns:m="http://schemas.openxmlformats.org/officeDocument/2006/math">
                    <m:sSub>
                      <m:sSub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b="0" i="0">
                            <a:solidFill>
                              <a:srgbClr val="000000"/>
                            </a:solidFill>
                            <a:latin typeface="Cambria Math" pitchFamily="34" charset="0"/>
                            <a:ea typeface="Cambria Math" pitchFamily="34" charset="-122"/>
                            <a:cs typeface="Cambria Math" pitchFamily="34" charset="-120"/>
                          </a:rPr>
                          <m:t>𝑚</m:t>
                        </m:r>
                      </m:e>
                      <m:sub>
                        <m:r>
                          <a:rPr lang="en-US" altLang="zh-CN" b="0" i="0">
                            <a:solidFill>
                              <a:srgbClr val="000000"/>
                            </a:solidFill>
                            <a:latin typeface="Cambria Math" pitchFamily="34" charset="0"/>
                            <a:ea typeface="Cambria Math" pitchFamily="34" charset="-122"/>
                            <a:cs typeface="Cambria Math" pitchFamily="34" charset="-120"/>
                          </a:rPr>
                          <m:t>1</m:t>
                        </m:r>
                      </m:sub>
                    </m:sSub>
                    <m:r>
                      <a:rPr lang="en-US" altLang="zh-CN" b="0" i="0">
                        <a:solidFill>
                          <a:srgbClr val="000000"/>
                        </a:solidFill>
                        <a:latin typeface="Cambria Math" pitchFamily="34" charset="0"/>
                        <a:ea typeface="Cambria Math" pitchFamily="34" charset="-122"/>
                        <a:cs typeface="Cambria Math" pitchFamily="34" charset="-120"/>
                      </a:rPr>
                      <m:t>𝑔</m:t>
                    </m:r>
                    <m:r>
                      <m:rPr>
                        <m:sty m:val="p"/>
                      </m:rPr>
                      <a:rPr lang="en-US" altLang="zh-CN" b="0" i="0">
                        <a:solidFill>
                          <a:srgbClr val="000000"/>
                        </a:solidFill>
                        <a:latin typeface="Cambria Math" pitchFamily="34" charset="0"/>
                        <a:ea typeface="Cambria Math" pitchFamily="34" charset="-122"/>
                        <a:cs typeface="Cambria Math" pitchFamily="34" charset="-120"/>
                      </a:rPr>
                      <m:t>tan</m:t>
                    </m:r>
                    <m:r>
                      <m:rPr>
                        <m:nor/>
                      </m:rPr>
                      <a:rPr lang="en-US" altLang="zh-CN" b="0" i="0">
                        <a:solidFill>
                          <a:srgbClr val="000000"/>
                        </a:solidFill>
                        <a:latin typeface="Cambria Math" pitchFamily="34" charset="0"/>
                        <a:ea typeface="Cambria Math" pitchFamily="34" charset="-122"/>
                        <a:cs typeface="Cambria Math" pitchFamily="34" charset="-120"/>
                      </a:rPr>
                      <m:t> </m:t>
                    </m:r>
                    <m:r>
                      <a:rPr lang="en-US" altLang="zh-CN" b="0" i="0">
                        <a:solidFill>
                          <a:srgbClr val="000000"/>
                        </a:solidFill>
                        <a:latin typeface="Cambria Math" pitchFamily="34" charset="0"/>
                        <a:ea typeface="Cambria Math" pitchFamily="34" charset="-122"/>
                        <a:cs typeface="Cambria Math" pitchFamily="34" charset="-120"/>
                      </a:rPr>
                      <m:t>𝜃</m:t>
                    </m:r>
                    <m:r>
                      <a:rPr lang="en-US" altLang="zh-CN" b="0" i="0">
                        <a:solidFill>
                          <a:srgbClr val="000000"/>
                        </a:solidFill>
                        <a:latin typeface="Cambria Math" pitchFamily="34" charset="0"/>
                        <a:ea typeface="Cambria Math" pitchFamily="34" charset="-122"/>
                        <a:cs typeface="Cambria Math" pitchFamily="34" charset="-120"/>
                      </a:rPr>
                      <m:t>=</m:t>
                    </m:r>
                    <m:sSub>
                      <m:sSub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b="0" i="0">
                            <a:solidFill>
                              <a:srgbClr val="000000"/>
                            </a:solidFill>
                            <a:latin typeface="Cambria Math" pitchFamily="34" charset="0"/>
                            <a:ea typeface="Cambria Math" pitchFamily="34" charset="-122"/>
                            <a:cs typeface="Cambria Math" pitchFamily="34" charset="-120"/>
                          </a:rPr>
                          <m:t>𝑚</m:t>
                        </m:r>
                      </m:e>
                      <m:sub>
                        <m:r>
                          <a:rPr lang="en-US" altLang="zh-CN" b="0" i="0">
                            <a:solidFill>
                              <a:srgbClr val="000000"/>
                            </a:solidFill>
                            <a:latin typeface="Cambria Math" pitchFamily="34" charset="0"/>
                            <a:ea typeface="Cambria Math" pitchFamily="34" charset="-122"/>
                            <a:cs typeface="Cambria Math" pitchFamily="34" charset="-120"/>
                          </a:rPr>
                          <m:t>1</m:t>
                        </m:r>
                      </m:sub>
                    </m:sSub>
                    <m:r>
                      <a:rPr lang="en-US" altLang="zh-CN" b="0" i="0">
                        <a:solidFill>
                          <a:srgbClr val="000000"/>
                        </a:solidFill>
                        <a:latin typeface="Cambria Math" pitchFamily="34" charset="0"/>
                        <a:ea typeface="Cambria Math" pitchFamily="34" charset="-122"/>
                        <a:cs typeface="Cambria Math" pitchFamily="34" charset="-120"/>
                      </a:rPr>
                      <m:t>𝑎</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a:solidFill>
                      <a:srgbClr val="000000"/>
                    </a:solidFill>
                    <a:latin typeface="微软雅黑" pitchFamily="34" charset="0"/>
                    <a:ea typeface="微软雅黑" pitchFamily="34" charset="-122"/>
                    <a:cs typeface="微软雅黑" pitchFamily="34" charset="-120"/>
                  </a:rPr>
                  <a:t>，</a:t>
                </a:r>
                <a:endParaRPr lang="en-US" altLang="zh-CN" dirty="0"/>
              </a:p>
            </p:txBody>
          </p:sp>
        </mc:Choice>
        <mc:Fallback>
          <p:sp>
            <p:nvSpPr>
              <p:cNvPr id="7" name="QO_5_AS.62_2#4631fbd0d?htil=12&amp;vop=1&amp;pid=2f4c02e07&amp;color=0,0,0&amp;vtp=1&amp;bbb=1&amp;hb=1&amp;hs=1"/>
              <p:cNvSpPr>
                <a:spLocks noRot="1" noChangeAspect="1" noMove="1" noResize="1" noEditPoints="1" noAdjustHandles="1" noChangeArrowheads="1" noChangeShapeType="1" noTextEdit="1"/>
              </p:cNvSpPr>
              <p:nvPr/>
            </p:nvSpPr>
            <p:spPr>
              <a:xfrm>
                <a:off x="832104" y="3944812"/>
                <a:ext cx="9052560" cy="1192530"/>
              </a:xfrm>
              <a:prstGeom prst="rect">
                <a:avLst/>
              </a:prstGeom>
              <a:blipFill>
                <a:blip r:embed="rId8"/>
                <a:stretch>
                  <a:fillRect l="-1616" r="-269" b="-11735"/>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8" name="QO_5_AS.62_2#4631fbd0d?htil=12&amp;vop=1&amp;pid=2f4c02e07&amp;color=0,0,0&amp;vtp=1&amp;bbb=1&amp;hb=1&amp;hs=1">
                <a:extLst>
                  <a:ext uri="{FF2B5EF4-FFF2-40B4-BE49-F238E27FC236}">
                    <a16:creationId xmlns:a16="http://schemas.microsoft.com/office/drawing/2014/main" id="{1562D213-EBF6-E1F0-2DDE-1405D4BC18A1}"/>
                  </a:ext>
                </a:extLst>
              </p:cNvPr>
              <p:cNvSpPr/>
              <p:nvPr/>
            </p:nvSpPr>
            <p:spPr>
              <a:xfrm>
                <a:off x="827992" y="5135437"/>
                <a:ext cx="10536017" cy="772859"/>
              </a:xfrm>
              <a:prstGeom prst="rect">
                <a:avLst/>
              </a:prstGeom>
              <a:noFill/>
              <a:ln/>
            </p:spPr>
            <p:txBody>
              <a:bodyPr wrap="none" lIns="0" tIns="0" rIns="0" bIns="0" rtlCol="0" anchor="t"/>
              <a:lstStyle/>
              <a:p>
                <a:pPr latinLnBrk="1">
                  <a:lnSpc>
                    <a:spcPts val="3300"/>
                  </a:lnSpc>
                </a:pPr>
                <a:r>
                  <a:rPr lang="en-US" altLang="zh-CN" b="0" i="0">
                    <a:solidFill>
                      <a:srgbClr val="000000"/>
                    </a:solidFill>
                    <a:latin typeface="微软雅黑" pitchFamily="34" charset="0"/>
                    <a:ea typeface="微软雅黑" pitchFamily="34" charset="-122"/>
                    <a:cs typeface="微软雅黑" pitchFamily="34" charset="-120"/>
                  </a:rPr>
                  <a:t>解</a:t>
                </a:r>
                <a:r>
                  <a:rPr lang="en-US" altLang="zh-CN" sz="1800" b="0" i="0">
                    <a:solidFill>
                      <a:srgbClr val="000000"/>
                    </a:solidFill>
                    <a:latin typeface="微软雅黑" pitchFamily="34" charset="0"/>
                    <a:ea typeface="微软雅黑" pitchFamily="34" charset="-122"/>
                    <a:cs typeface="微软雅黑" pitchFamily="34" charset="-120"/>
                  </a:rPr>
                  <a:t>得</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𝑎</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𝑔</m:t>
                    </m:r>
                    <m:r>
                      <m:rPr>
                        <m:sty m:val="p"/>
                      </m:rPr>
                      <a:rPr lang="en-US" altLang="zh-CN" sz="1800" b="0" i="0">
                        <a:solidFill>
                          <a:srgbClr val="000000"/>
                        </a:solidFill>
                        <a:latin typeface="Cambria Math" pitchFamily="34" charset="0"/>
                        <a:ea typeface="Cambria Math" pitchFamily="34" charset="-122"/>
                        <a:cs typeface="Cambria Math" pitchFamily="34" charset="-120"/>
                      </a:rPr>
                      <m:t>tan</m:t>
                    </m:r>
                    <m:r>
                      <m:rPr>
                        <m:nor/>
                      </m:rPr>
                      <a:rPr lang="en-US" altLang="zh-CN" sz="1800" b="0" i="0">
                        <a:solidFill>
                          <a:srgbClr val="000000"/>
                        </a:solidFill>
                        <a:latin typeface="Cambria Math" pitchFamily="34" charset="0"/>
                        <a:ea typeface="Cambria Math" pitchFamily="34" charset="-122"/>
                        <a:cs typeface="Cambria Math" pitchFamily="34" charset="-120"/>
                      </a:rPr>
                      <m:t> </m:t>
                    </m:r>
                    <m:r>
                      <a:rPr lang="en-US" altLang="zh-CN" sz="1800" b="0" i="0">
                        <a:solidFill>
                          <a:srgbClr val="000000"/>
                        </a:solidFill>
                        <a:latin typeface="Cambria Math" pitchFamily="34" charset="0"/>
                        <a:ea typeface="Cambria Math" pitchFamily="34" charset="-122"/>
                        <a:cs typeface="Cambria Math" pitchFamily="34" charset="-120"/>
                      </a:rPr>
                      <m:t>𝜃</m:t>
                    </m:r>
                    <m:r>
                      <a:rPr lang="en-US" altLang="zh-CN" sz="1800" b="0" i="0">
                        <a:solidFill>
                          <a:srgbClr val="000000"/>
                        </a:solidFill>
                        <a:latin typeface="Cambria Math" pitchFamily="34" charset="0"/>
                        <a:ea typeface="Cambria Math" pitchFamily="34" charset="-122"/>
                        <a:cs typeface="Cambria Math" pitchFamily="34" charset="-120"/>
                      </a:rPr>
                      <m:t>=7.5</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m</m:t>
                    </m:r>
                    <m:r>
                      <a:rPr lang="en-US" altLang="zh-CN" sz="1800" b="0" i="0">
                        <a:solidFill>
                          <a:srgbClr val="000000"/>
                        </a:solidFill>
                        <a:latin typeface="Cambria Math" pitchFamily="34" charset="0"/>
                        <a:ea typeface="Cambria Math" pitchFamily="34" charset="-122"/>
                        <a:cs typeface="Cambria Math" pitchFamily="34" charset="-120"/>
                      </a:rPr>
                      <m:t>/</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1800" b="0" i="0">
                            <a:solidFill>
                              <a:srgbClr val="000000"/>
                            </a:solidFill>
                            <a:latin typeface="Cambria Math" pitchFamily="34" charset="0"/>
                            <a:ea typeface="Cambria Math" pitchFamily="34" charset="-122"/>
                            <a:cs typeface="Cambria Math" pitchFamily="34" charset="-120"/>
                          </a:rPr>
                          <m:t>s</m:t>
                        </m:r>
                      </m:e>
                      <m:sup>
                        <m:r>
                          <a:rPr lang="en-US" altLang="zh-CN" sz="1800" b="0" i="0">
                            <a:solidFill>
                              <a:srgbClr val="000000"/>
                            </a:solidFill>
                            <a:latin typeface="Cambria Math" pitchFamily="34" charset="0"/>
                            <a:ea typeface="Cambria Math" pitchFamily="34" charset="-122"/>
                            <a:cs typeface="Cambria Math" pitchFamily="34" charset="-120"/>
                          </a:rPr>
                          <m:t>2</m:t>
                        </m:r>
                      </m:sup>
                    </m:sSup>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a:t>
                </a:r>
                <a:endParaRPr lang="en-US" altLang="zh-CN" sz="1800" dirty="0"/>
              </a:p>
              <a:p>
                <a:pPr latinLnBrk="1">
                  <a:lnSpc>
                    <a:spcPts val="3100"/>
                  </a:lnSpc>
                </a:pPr>
                <a:r>
                  <a:rPr lang="en-US" altLang="zh-CN" b="0" i="0">
                    <a:solidFill>
                      <a:srgbClr val="000000"/>
                    </a:solidFill>
                    <a:latin typeface="微软雅黑" pitchFamily="34" charset="0"/>
                    <a:ea typeface="微软雅黑" pitchFamily="34" charset="-122"/>
                    <a:cs typeface="微软雅黑" pitchFamily="34" charset="-120"/>
                  </a:rPr>
                  <a:t>可知图示时刻汽车的向心加速度大小为</a:t>
                </a: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7.5</m:t>
                    </m:r>
                    <m:r>
                      <m:rPr>
                        <m:nor/>
                      </m:rPr>
                      <a:rPr lang="en-US" altLang="zh-CN" b="0" i="0">
                        <a:solidFill>
                          <a:srgbClr val="000000"/>
                        </a:solidFill>
                        <a:latin typeface="Cambria Math" pitchFamily="34" charset="0"/>
                        <a:ea typeface="Cambria Math" pitchFamily="34" charset="-122"/>
                        <a:cs typeface="Cambria Math" pitchFamily="34" charset="-120"/>
                      </a:rPr>
                      <m:t> </m:t>
                    </m:r>
                    <m:r>
                      <m:rPr>
                        <m:sty m:val="p"/>
                      </m:rPr>
                      <a:rPr lang="en-US" altLang="zh-CN" b="0" i="0">
                        <a:solidFill>
                          <a:srgbClr val="000000"/>
                        </a:solidFill>
                        <a:latin typeface="Cambria Math" pitchFamily="34" charset="0"/>
                        <a:ea typeface="Cambria Math" pitchFamily="34" charset="-122"/>
                        <a:cs typeface="Cambria Math" pitchFamily="34" charset="-120"/>
                      </a:rPr>
                      <m:t>m</m:t>
                    </m:r>
                    <m:r>
                      <a:rPr lang="en-US" altLang="zh-CN" b="0" i="0">
                        <a:solidFill>
                          <a:srgbClr val="000000"/>
                        </a:solidFill>
                        <a:latin typeface="Cambria Math" pitchFamily="34" charset="0"/>
                        <a:ea typeface="Cambria Math" pitchFamily="34" charset="-122"/>
                        <a:cs typeface="Cambria Math" pitchFamily="34" charset="-120"/>
                      </a:rPr>
                      <m:t>/</m:t>
                    </m:r>
                    <m:sSup>
                      <m:sSup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b="0" i="0">
                            <a:solidFill>
                              <a:srgbClr val="000000"/>
                            </a:solidFill>
                            <a:latin typeface="Cambria Math" pitchFamily="34" charset="0"/>
                            <a:ea typeface="Cambria Math" pitchFamily="34" charset="-122"/>
                            <a:cs typeface="Cambria Math" pitchFamily="34" charset="-120"/>
                          </a:rPr>
                          <m:t>s</m:t>
                        </m:r>
                      </m:e>
                      <m:sup>
                        <m:r>
                          <a:rPr lang="en-US" altLang="zh-CN" b="0" i="0">
                            <a:solidFill>
                              <a:srgbClr val="000000"/>
                            </a:solidFill>
                            <a:latin typeface="Cambria Math" pitchFamily="34" charset="0"/>
                            <a:ea typeface="Cambria Math" pitchFamily="34" charset="-122"/>
                            <a:cs typeface="Cambria Math" pitchFamily="34" charset="-120"/>
                          </a:rPr>
                          <m:t>2</m:t>
                        </m:r>
                      </m:sup>
                    </m:sSup>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dirty="0">
                    <a:solidFill>
                      <a:srgbClr val="000000"/>
                    </a:solidFill>
                    <a:latin typeface="微软雅黑" pitchFamily="34" charset="0"/>
                    <a:ea typeface="微软雅黑" pitchFamily="34" charset="-122"/>
                    <a:cs typeface="微软雅黑" pitchFamily="34" charset="-120"/>
                  </a:rPr>
                  <a:t>，方向水平向左.</a:t>
                </a:r>
                <a:endParaRPr lang="en-US" altLang="zh-CN" dirty="0"/>
              </a:p>
            </p:txBody>
          </p:sp>
        </mc:Choice>
        <mc:Fallback>
          <p:sp>
            <p:nvSpPr>
              <p:cNvPr id="8" name="QO_5_AS.62_2#4631fbd0d?htil=12&amp;vop=1&amp;pid=2f4c02e07&amp;color=0,0,0&amp;vtp=1&amp;bbb=1&amp;hb=1&amp;hs=1">
                <a:extLst>
                  <a:ext uri="{FF2B5EF4-FFF2-40B4-BE49-F238E27FC236}">
                    <a16:creationId xmlns:a16="http://schemas.microsoft.com/office/drawing/2014/main" id="{1562D213-EBF6-E1F0-2DDE-1405D4BC18A1}"/>
                  </a:ext>
                </a:extLst>
              </p:cNvPr>
              <p:cNvSpPr>
                <a:spLocks noRot="1" noChangeAspect="1" noMove="1" noResize="1" noEditPoints="1" noAdjustHandles="1" noChangeArrowheads="1" noChangeShapeType="1" noTextEdit="1"/>
              </p:cNvSpPr>
              <p:nvPr/>
            </p:nvSpPr>
            <p:spPr>
              <a:xfrm>
                <a:off x="827992" y="5135437"/>
                <a:ext cx="10536017" cy="772859"/>
              </a:xfrm>
              <a:prstGeom prst="rect">
                <a:avLst/>
              </a:prstGeom>
              <a:blipFill>
                <a:blip r:embed="rId9"/>
                <a:stretch>
                  <a:fillRect l="-1389" b="-18110"/>
                </a:stretch>
              </a:blipFill>
              <a:ln/>
            </p:spPr>
            <p:txBody>
              <a:bodyPr/>
              <a:lstStyle/>
              <a:p>
                <a:r>
                  <a:rPr lang="zh-CN" altLang="en-US">
                    <a:noFill/>
                  </a:rPr>
                  <a:t> </a:t>
                </a:r>
              </a:p>
            </p:txBody>
          </p:sp>
        </mc:Fallback>
      </mc:AlternateContent>
      <p:sp>
        <p:nvSpPr>
          <p:cNvPr id="9" name="QO_5_AS.62_2#4631fbd0d?htil=12&amp;vop=1&amp;pid=2f4c02e07&amp;color=0,0,0&amp;vtp=1&amp;bbb=1&amp;hb=1&amp;hs=1&amp;uw=1">
            <a:extLst>
              <a:ext uri="{FF2B5EF4-FFF2-40B4-BE49-F238E27FC236}">
                <a16:creationId xmlns:a16="http://schemas.microsoft.com/office/drawing/2014/main" id="{30605CB1-4108-6599-BBA4-E47BFB4B6FDC}"/>
              </a:ext>
            </a:extLst>
          </p:cNvPr>
          <p:cNvSpPr/>
          <p:nvPr/>
        </p:nvSpPr>
        <p:spPr>
          <a:xfrm>
            <a:off x="1746504" y="3944589"/>
            <a:ext cx="4572064" cy="419545"/>
          </a:xfrm>
          <a:prstGeom prst="rect">
            <a:avLst/>
          </a:prstGeom>
          <a:solidFill>
            <a:schemeClr val="accent1">
              <a:alpha val="0"/>
            </a:schemeClr>
          </a:solidFill>
          <a:ln w="12700" cap="flat" cmpd="sng" algn="ctr">
            <a:solidFill>
              <a:srgbClr val="FFFFFF">
                <a:alpha val="0"/>
              </a:srgbClr>
            </a:solidFill>
            <a:prstDash val="solid"/>
            <a:miter lim="800000"/>
            <a:headEnd type="none" w="med" len="med"/>
            <a:tailEnd type="none" w="med" len="med"/>
          </a:ln>
        </p:spPr>
        <p:style>
          <a:lnRef idx="2">
            <a:schemeClr val="accent1">
              <a:shade val="15000"/>
            </a:schemeClr>
          </a:lnRef>
          <a:fillRef idx="1">
            <a:schemeClr val="accent1"/>
          </a:fillRef>
          <a:effectRef idx="0">
            <a:schemeClr val="accent1"/>
          </a:effectRef>
          <a:fontRef idx="minor">
            <a:schemeClr val="lt1"/>
          </a:fontRef>
        </p:style>
        <p:txBody>
          <a:bodyPr wrap="none" lIns="0" tIns="0" rIns="0" bIns="0" rtlCol="0" anchor="ctr"/>
          <a:lstStyle/>
          <a:p>
            <a:pPr>
              <a:lnSpc>
                <a:spcPts val="3960"/>
              </a:lnSpc>
            </a:pPr>
            <a:r>
              <a:rPr kumimoji="0" lang="en-US" altLang="zh-CN" sz="100" b="0" i="0" u="wavy" strike="noStrike" kern="0" cap="none" spc="-10300" normalizeH="0" baseline="0" noProof="0">
                <a:ln>
                  <a:noFill/>
                </a:ln>
                <a:solidFill>
                  <a:srgbClr val="00A0AF"/>
                </a:solidFill>
                <a:effectLst/>
                <a:uLnTx/>
                <a:uFill>
                  <a:solidFill>
                    <a:srgbClr val="00A0AF"/>
                  </a:solidFill>
                </a:uFill>
                <a:latin typeface="SimSun" panose="02010600030101010101" pitchFamily="2" charset="-122"/>
              </a:rPr>
              <a:t>.</a:t>
            </a:r>
            <a:r>
              <a:rPr kumimoji="0" lang="en-US" altLang="zh-CN" sz="1800" b="0" i="0" u="wavy" strike="noStrike" kern="0" cap="none" spc="0" normalizeH="0" baseline="0" noProof="0">
                <a:ln>
                  <a:noFill/>
                </a:ln>
                <a:solidFill>
                  <a:srgbClr val="00A0AF"/>
                </a:solidFill>
                <a:effectLst/>
                <a:uLnTx/>
                <a:uFill>
                  <a:solidFill>
                    <a:srgbClr val="00A0AF"/>
                  </a:solidFill>
                </a:uFill>
                <a:latin typeface="SimSun" panose="02010600030101010101" pitchFamily="2" charset="-122"/>
              </a:rPr>
              <a:t>                                        </a:t>
            </a:r>
            <a:r>
              <a:rPr kumimoji="0" lang="en-US" altLang="zh-CN" sz="100" b="0" i="0" u="wavy" strike="noStrike" kern="0" cap="none" spc="-10300" normalizeH="0" baseline="0" noProof="0">
                <a:ln>
                  <a:noFill/>
                </a:ln>
                <a:solidFill>
                  <a:srgbClr val="00A0AF"/>
                </a:solidFill>
                <a:effectLst/>
                <a:uLnTx/>
                <a:uFill>
                  <a:solidFill>
                    <a:srgbClr val="00A0AF"/>
                  </a:solidFill>
                </a:uFill>
                <a:latin typeface="SimSun" panose="02010600030101010101" pitchFamily="2" charset="-122"/>
              </a:rPr>
              <a:t>.</a:t>
            </a:r>
            <a:endParaRPr kumimoji="0" lang="en-US" altLang="zh-CN" sz="100" b="0" i="0" u="wavy" strike="noStrike" kern="0" cap="none" spc="-10300" normalizeH="0" baseline="0" noProof="0" dirty="0">
              <a:ln>
                <a:noFill/>
              </a:ln>
              <a:solidFill>
                <a:srgbClr val="00A0AF"/>
              </a:solidFill>
              <a:effectLst/>
              <a:uLnTx/>
              <a:uFill>
                <a:solidFill>
                  <a:srgbClr val="00A0AF"/>
                </a:solidFill>
              </a:uFill>
              <a:latin typeface="SimSun" panose="02010600030101010101" pitchFamily="2"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 calcmode="lin" valueType="num">
                                      <p:cBhvr additive="base">
                                        <p:cTn id="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8" dur="500" fill="hold"/>
                                        <p:tgtEl>
                                          <p:spTgt spid="5">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5">
                                            <p:txEl>
                                              <p:pRg st="0" end="0"/>
                                            </p:txEl>
                                          </p:spTgt>
                                        </p:tgtEl>
                                        <p:attrNameLst>
                                          <p:attrName>style.visibility</p:attrName>
                                        </p:attrNameLst>
                                      </p:cBhvr>
                                      <p:to>
                                        <p:strVal val="visible"/>
                                      </p:to>
                                    </p:set>
                                    <p:anim calcmode="lin" valueType="num">
                                      <p:cBhvr additive="base">
                                        <p:cTn id="1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additive="base">
                                        <p:cTn id="17" dur="500" fill="hold"/>
                                        <p:tgtEl>
                                          <p:spTgt spid="6"/>
                                        </p:tgtEl>
                                        <p:attrNameLst>
                                          <p:attrName>ppt_x</p:attrName>
                                        </p:attrNameLst>
                                      </p:cBhvr>
                                      <p:tavLst>
                                        <p:tav tm="0">
                                          <p:val>
                                            <p:strVal val="#ppt_x"/>
                                          </p:val>
                                        </p:tav>
                                        <p:tav tm="100000">
                                          <p:val>
                                            <p:strVal val="#ppt_x"/>
                                          </p:val>
                                        </p:tav>
                                      </p:tavLst>
                                    </p:anim>
                                    <p:anim calcmode="lin" valueType="num">
                                      <p:cBhvr additive="base">
                                        <p:cTn id="18" dur="500" fill="hold"/>
                                        <p:tgtEl>
                                          <p:spTgt spid="6"/>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7">
                                            <p:bg/>
                                          </p:spTgt>
                                        </p:tgtEl>
                                        <p:attrNameLst>
                                          <p:attrName>style.visibility</p:attrName>
                                        </p:attrNameLst>
                                      </p:cBhvr>
                                      <p:to>
                                        <p:strVal val="visible"/>
                                      </p:to>
                                    </p:set>
                                    <p:anim calcmode="lin" valueType="num">
                                      <p:cBhvr additive="base">
                                        <p:cTn id="21" dur="500" fill="hold"/>
                                        <p:tgtEl>
                                          <p:spTgt spid="7">
                                            <p:bg/>
                                          </p:spTgt>
                                        </p:tgtEl>
                                        <p:attrNameLst>
                                          <p:attrName>ppt_x</p:attrName>
                                        </p:attrNameLst>
                                      </p:cBhvr>
                                      <p:tavLst>
                                        <p:tav tm="0">
                                          <p:val>
                                            <p:strVal val="#ppt_x"/>
                                          </p:val>
                                        </p:tav>
                                        <p:tav tm="100000">
                                          <p:val>
                                            <p:strVal val="#ppt_x"/>
                                          </p:val>
                                        </p:tav>
                                      </p:tavLst>
                                    </p:anim>
                                    <p:anim calcmode="lin" valueType="num">
                                      <p:cBhvr additive="base">
                                        <p:cTn id="22" dur="500" fill="hold"/>
                                        <p:tgtEl>
                                          <p:spTgt spid="7">
                                            <p:bg/>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7">
                                            <p:txEl>
                                              <p:pRg st="0" end="0"/>
                                            </p:txEl>
                                          </p:spTgt>
                                        </p:tgtEl>
                                        <p:attrNameLst>
                                          <p:attrName>style.visibility</p:attrName>
                                        </p:attrNameLst>
                                      </p:cBhvr>
                                      <p:to>
                                        <p:strVal val="visible"/>
                                      </p:to>
                                    </p:set>
                                    <p:anim calcmode="lin" valueType="num">
                                      <p:cBhvr additive="base">
                                        <p:cTn id="2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0" end="0"/>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7">
                                            <p:txEl>
                                              <p:pRg st="1" end="1"/>
                                            </p:txEl>
                                          </p:spTgt>
                                        </p:tgtEl>
                                        <p:attrNameLst>
                                          <p:attrName>style.visibility</p:attrName>
                                        </p:attrNameLst>
                                      </p:cBhvr>
                                      <p:to>
                                        <p:strVal val="visible"/>
                                      </p:to>
                                    </p:set>
                                    <p:anim calcmode="lin" valueType="num">
                                      <p:cBhvr additive="base">
                                        <p:cTn id="29"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7">
                                            <p:txEl>
                                              <p:pRg st="1" end="1"/>
                                            </p:txEl>
                                          </p:spTgt>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7">
                                            <p:txEl>
                                              <p:pRg st="2" end="2"/>
                                            </p:txEl>
                                          </p:spTgt>
                                        </p:tgtEl>
                                        <p:attrNameLst>
                                          <p:attrName>style.visibility</p:attrName>
                                        </p:attrNameLst>
                                      </p:cBhvr>
                                      <p:to>
                                        <p:strVal val="visible"/>
                                      </p:to>
                                    </p:set>
                                    <p:anim calcmode="lin" valueType="num">
                                      <p:cBhvr additive="base">
                                        <p:cTn id="33"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7">
                                            <p:txEl>
                                              <p:pRg st="2" end="2"/>
                                            </p:txEl>
                                          </p:spTgt>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0"/>
                                  </p:stCondLst>
                                  <p:childTnLst>
                                    <p:set>
                                      <p:cBhvr>
                                        <p:cTn id="36" dur="1" fill="hold">
                                          <p:stCondLst>
                                            <p:cond delay="0"/>
                                          </p:stCondLst>
                                        </p:cTn>
                                        <p:tgtEl>
                                          <p:spTgt spid="9">
                                            <p:bg/>
                                          </p:spTgt>
                                        </p:tgtEl>
                                        <p:attrNameLst>
                                          <p:attrName>style.visibility</p:attrName>
                                        </p:attrNameLst>
                                      </p:cBhvr>
                                      <p:to>
                                        <p:strVal val="visible"/>
                                      </p:to>
                                    </p:set>
                                    <p:anim calcmode="lin" valueType="num">
                                      <p:cBhvr additive="base">
                                        <p:cTn id="37" dur="500" fill="hold"/>
                                        <p:tgtEl>
                                          <p:spTgt spid="9">
                                            <p:bg/>
                                          </p:spTgt>
                                        </p:tgtEl>
                                        <p:attrNameLst>
                                          <p:attrName>ppt_x</p:attrName>
                                        </p:attrNameLst>
                                      </p:cBhvr>
                                      <p:tavLst>
                                        <p:tav tm="0">
                                          <p:val>
                                            <p:strVal val="#ppt_x"/>
                                          </p:val>
                                        </p:tav>
                                        <p:tav tm="100000">
                                          <p:val>
                                            <p:strVal val="#ppt_x"/>
                                          </p:val>
                                        </p:tav>
                                      </p:tavLst>
                                    </p:anim>
                                    <p:anim calcmode="lin" valueType="num">
                                      <p:cBhvr additive="base">
                                        <p:cTn id="38" dur="500" fill="hold"/>
                                        <p:tgtEl>
                                          <p:spTgt spid="9">
                                            <p:bg/>
                                          </p:spTgt>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0"/>
                                  </p:stCondLst>
                                  <p:childTnLst>
                                    <p:set>
                                      <p:cBhvr>
                                        <p:cTn id="40" dur="1" fill="hold">
                                          <p:stCondLst>
                                            <p:cond delay="0"/>
                                          </p:stCondLst>
                                        </p:cTn>
                                        <p:tgtEl>
                                          <p:spTgt spid="9">
                                            <p:txEl>
                                              <p:pRg st="0" end="0"/>
                                            </p:txEl>
                                          </p:spTgt>
                                        </p:tgtEl>
                                        <p:attrNameLst>
                                          <p:attrName>style.visibility</p:attrName>
                                        </p:attrNameLst>
                                      </p:cBhvr>
                                      <p:to>
                                        <p:strVal val="visible"/>
                                      </p:to>
                                    </p:set>
                                    <p:anim calcmode="lin" valueType="num">
                                      <p:cBhvr additive="base">
                                        <p:cTn id="41"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9">
                                            <p:txEl>
                                              <p:pRg st="0" end="0"/>
                                            </p:txEl>
                                          </p:spTgt>
                                        </p:tgtEl>
                                        <p:attrNameLst>
                                          <p:attrName>ppt_y</p:attrName>
                                        </p:attrNameLst>
                                      </p:cBhvr>
                                      <p:tavLst>
                                        <p:tav tm="0">
                                          <p:val>
                                            <p:strVal val="1+#ppt_h/2"/>
                                          </p:val>
                                        </p:tav>
                                        <p:tav tm="100000">
                                          <p:val>
                                            <p:strVal val="#ppt_y"/>
                                          </p:val>
                                        </p:tav>
                                      </p:tavLst>
                                    </p:anim>
                                  </p:childTnLst>
                                </p:cTn>
                              </p:par>
                              <p:par>
                                <p:cTn id="43" presetID="2" presetClass="entr" presetSubtype="4" fill="hold" grpId="0" nodeType="withEffect">
                                  <p:stCondLst>
                                    <p:cond delay="0"/>
                                  </p:stCondLst>
                                  <p:childTnLst>
                                    <p:set>
                                      <p:cBhvr>
                                        <p:cTn id="44" dur="1" fill="hold">
                                          <p:stCondLst>
                                            <p:cond delay="0"/>
                                          </p:stCondLst>
                                        </p:cTn>
                                        <p:tgtEl>
                                          <p:spTgt spid="8">
                                            <p:bg/>
                                          </p:spTgt>
                                        </p:tgtEl>
                                        <p:attrNameLst>
                                          <p:attrName>style.visibility</p:attrName>
                                        </p:attrNameLst>
                                      </p:cBhvr>
                                      <p:to>
                                        <p:strVal val="visible"/>
                                      </p:to>
                                    </p:set>
                                    <p:anim calcmode="lin" valueType="num">
                                      <p:cBhvr additive="base">
                                        <p:cTn id="45" dur="500" fill="hold"/>
                                        <p:tgtEl>
                                          <p:spTgt spid="8">
                                            <p:bg/>
                                          </p:spTgt>
                                        </p:tgtEl>
                                        <p:attrNameLst>
                                          <p:attrName>ppt_x</p:attrName>
                                        </p:attrNameLst>
                                      </p:cBhvr>
                                      <p:tavLst>
                                        <p:tav tm="0">
                                          <p:val>
                                            <p:strVal val="#ppt_x"/>
                                          </p:val>
                                        </p:tav>
                                        <p:tav tm="100000">
                                          <p:val>
                                            <p:strVal val="#ppt_x"/>
                                          </p:val>
                                        </p:tav>
                                      </p:tavLst>
                                    </p:anim>
                                    <p:anim calcmode="lin" valueType="num">
                                      <p:cBhvr additive="base">
                                        <p:cTn id="46" dur="500" fill="hold"/>
                                        <p:tgtEl>
                                          <p:spTgt spid="8">
                                            <p:bg/>
                                          </p:spTgt>
                                        </p:tgtEl>
                                        <p:attrNameLst>
                                          <p:attrName>ppt_y</p:attrName>
                                        </p:attrNameLst>
                                      </p:cBhvr>
                                      <p:tavLst>
                                        <p:tav tm="0">
                                          <p:val>
                                            <p:strVal val="1+#ppt_h/2"/>
                                          </p:val>
                                        </p:tav>
                                        <p:tav tm="100000">
                                          <p:val>
                                            <p:strVal val="#ppt_y"/>
                                          </p:val>
                                        </p:tav>
                                      </p:tavLst>
                                    </p:anim>
                                  </p:childTnLst>
                                </p:cTn>
                              </p:par>
                              <p:par>
                                <p:cTn id="47" presetID="2" presetClass="entr" presetSubtype="4" fill="hold" grpId="0" nodeType="withEffect">
                                  <p:stCondLst>
                                    <p:cond delay="0"/>
                                  </p:stCondLst>
                                  <p:childTnLst>
                                    <p:set>
                                      <p:cBhvr>
                                        <p:cTn id="48" dur="1" fill="hold">
                                          <p:stCondLst>
                                            <p:cond delay="0"/>
                                          </p:stCondLst>
                                        </p:cTn>
                                        <p:tgtEl>
                                          <p:spTgt spid="8">
                                            <p:txEl>
                                              <p:pRg st="0" end="0"/>
                                            </p:txEl>
                                          </p:spTgt>
                                        </p:tgtEl>
                                        <p:attrNameLst>
                                          <p:attrName>style.visibility</p:attrName>
                                        </p:attrNameLst>
                                      </p:cBhvr>
                                      <p:to>
                                        <p:strVal val="visible"/>
                                      </p:to>
                                    </p:set>
                                    <p:anim calcmode="lin" valueType="num">
                                      <p:cBhvr additive="base">
                                        <p:cTn id="49" dur="500" fill="hold"/>
                                        <p:tgtEl>
                                          <p:spTgt spid="8">
                                            <p:txEl>
                                              <p:pRg st="0" end="0"/>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8">
                                            <p:txEl>
                                              <p:pRg st="0" end="0"/>
                                            </p:txEl>
                                          </p:spTgt>
                                        </p:tgtEl>
                                        <p:attrNameLst>
                                          <p:attrName>ppt_y</p:attrName>
                                        </p:attrNameLst>
                                      </p:cBhvr>
                                      <p:tavLst>
                                        <p:tav tm="0">
                                          <p:val>
                                            <p:strVal val="1+#ppt_h/2"/>
                                          </p:val>
                                        </p:tav>
                                        <p:tav tm="100000">
                                          <p:val>
                                            <p:strVal val="#ppt_y"/>
                                          </p:val>
                                        </p:tav>
                                      </p:tavLst>
                                    </p:anim>
                                  </p:childTnLst>
                                </p:cTn>
                              </p:par>
                              <p:par>
                                <p:cTn id="51" presetID="2" presetClass="entr" presetSubtype="4" fill="hold" grpId="0" nodeType="withEffect">
                                  <p:stCondLst>
                                    <p:cond delay="0"/>
                                  </p:stCondLst>
                                  <p:childTnLst>
                                    <p:set>
                                      <p:cBhvr>
                                        <p:cTn id="52" dur="1" fill="hold">
                                          <p:stCondLst>
                                            <p:cond delay="0"/>
                                          </p:stCondLst>
                                        </p:cTn>
                                        <p:tgtEl>
                                          <p:spTgt spid="8">
                                            <p:txEl>
                                              <p:pRg st="1" end="1"/>
                                            </p:txEl>
                                          </p:spTgt>
                                        </p:tgtEl>
                                        <p:attrNameLst>
                                          <p:attrName>style.visibility</p:attrName>
                                        </p:attrNameLst>
                                      </p:cBhvr>
                                      <p:to>
                                        <p:strVal val="visible"/>
                                      </p:to>
                                    </p:set>
                                    <p:anim calcmode="lin" valueType="num">
                                      <p:cBhvr additive="base">
                                        <p:cTn id="53" dur="500" fill="hold"/>
                                        <p:tgtEl>
                                          <p:spTgt spid="8">
                                            <p:txEl>
                                              <p:pRg st="1" end="1"/>
                                            </p:txEl>
                                          </p:spTgt>
                                        </p:tgtEl>
                                        <p:attrNameLst>
                                          <p:attrName>ppt_x</p:attrName>
                                        </p:attrNameLst>
                                      </p:cBhvr>
                                      <p:tavLst>
                                        <p:tav tm="0">
                                          <p:val>
                                            <p:strVal val="#ppt_x"/>
                                          </p:val>
                                        </p:tav>
                                        <p:tav tm="100000">
                                          <p:val>
                                            <p:strVal val="#ppt_x"/>
                                          </p:val>
                                        </p:tav>
                                      </p:tavLst>
                                    </p:anim>
                                    <p:anim calcmode="lin" valueType="num">
                                      <p:cBhvr additive="base">
                                        <p:cTn id="54" dur="500" fill="hold"/>
                                        <p:tgtEl>
                                          <p:spTgt spid="8">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animBg="1"/>
      <p:bldP spid="7" grpId="0" build="p" animBg="1"/>
      <p:bldP spid="8" grpId="0" build="p" animBg="1"/>
      <p:bldP spid="9" grpId="0" build="p" animBg="1"/>
    </p:bldLst>
  </p:timing>
</p:sld>
</file>

<file path=ppt/slides/slide27.xml><?xml version="1.0" encoding="utf-8"?>
<p:sld xmlns:a="http://schemas.openxmlformats.org/drawingml/2006/main" xmlns:r="http://schemas.openxmlformats.org/officeDocument/2006/relationships" xmlns:p="http://schemas.openxmlformats.org/presentationml/2006/main">
  <p:cSld name="Slide 26&amp;si=26">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5_BD.63_1#147485b3d?vop=1&amp;pid=2f4c02e07&amp;color=0,0,0&amp;vtp=1&amp;bt=1&amp;bbb=1"/>
              <p:cNvSpPr/>
              <p:nvPr/>
            </p:nvSpPr>
            <p:spPr>
              <a:xfrm>
                <a:off x="832104" y="1512000"/>
                <a:ext cx="10533888" cy="363855"/>
              </a:xfrm>
              <a:prstGeom prst="rect">
                <a:avLst/>
              </a:prstGeom>
              <a:noFill/>
              <a:ln/>
            </p:spPr>
            <p:txBody>
              <a:bodyPr wrap="none" lIns="0" tIns="0" rIns="0" bIns="0" rtlCol="0" anchor="t"/>
              <a:lstStyle/>
              <a:p>
                <a:pPr algn="l" latinLnBrk="1">
                  <a:lnSpc>
                    <a:spcPts val="3200"/>
                  </a:lnSpc>
                </a:pPr>
                <a:r>
                  <a:rPr lang="en-US" altLang="zh-CN" sz="1800" b="0" i="0" dirty="0">
                    <a:solidFill>
                      <a:srgbClr val="000000"/>
                    </a:solidFill>
                    <a:latin typeface="微软雅黑" pitchFamily="34" charset="0"/>
                    <a:ea typeface="微软雅黑" pitchFamily="34" charset="-122"/>
                    <a:cs typeface="微软雅黑" pitchFamily="34" charset="-120"/>
                  </a:rPr>
                  <a:t>（2）转弯过程中汽车运动轨迹的半径</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𝑅</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a:t>
                </a:r>
                <a:endParaRPr lang="en-US" altLang="zh-CN" sz="1800" dirty="0"/>
              </a:p>
            </p:txBody>
          </p:sp>
        </mc:Choice>
        <mc:Fallback>
          <p:sp>
            <p:nvSpPr>
              <p:cNvPr id="2" name="QO_5_BD.63_1#147485b3d?vop=1&amp;pid=2f4c02e07&amp;color=0,0,0&amp;vtp=1&amp;bt=1&amp;bbb=1"/>
              <p:cNvSpPr>
                <a:spLocks noRot="1" noChangeAspect="1" noMove="1" noResize="1" noEditPoints="1" noAdjustHandles="1" noChangeArrowheads="1" noChangeShapeType="1" noTextEdit="1"/>
              </p:cNvSpPr>
              <p:nvPr/>
            </p:nvSpPr>
            <p:spPr>
              <a:xfrm>
                <a:off x="832104" y="1512000"/>
                <a:ext cx="10533888" cy="363855"/>
              </a:xfrm>
              <a:prstGeom prst="rect">
                <a:avLst/>
              </a:prstGeom>
              <a:blipFill>
                <a:blip r:embed="rId3"/>
                <a:stretch>
                  <a:fillRect l="-1389" b="-38333"/>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3" name="QO_5_AN.64_1#147485b3d?vop=1&amp;pid=2f4c02e07&amp;color=0,0,0&amp;vtp=1&amp;bbb=1"/>
              <p:cNvSpPr/>
              <p:nvPr/>
            </p:nvSpPr>
            <p:spPr>
              <a:xfrm>
                <a:off x="832104" y="1920495"/>
                <a:ext cx="10533888" cy="346075"/>
              </a:xfrm>
              <a:prstGeom prst="rect">
                <a:avLst/>
              </a:prstGeom>
              <a:noFill/>
              <a:ln/>
            </p:spPr>
            <p:txBody>
              <a:bodyPr wrap="none" lIns="0" tIns="0" rIns="0" bIns="0" rtlCol="0" anchor="t"/>
              <a:lstStyle/>
              <a:p>
                <a:pPr algn="l" latinLnBrk="1">
                  <a:lnSpc>
                    <a:spcPts val="3100"/>
                  </a:lnSpc>
                </a:pPr>
                <a14:m>
                  <m:oMath xmlns:m="http://schemas.openxmlformats.org/officeDocument/2006/math">
                    <m:r>
                      <a:rPr lang="en-US" altLang="zh-CN" sz="1800" b="0" i="0">
                        <a:solidFill>
                          <a:srgbClr val="FF0000"/>
                        </a:solidFill>
                        <a:latin typeface="Cambria Math" pitchFamily="34" charset="0"/>
                        <a:ea typeface="Cambria Math" pitchFamily="34" charset="-122"/>
                        <a:cs typeface="Cambria Math" pitchFamily="34" charset="-120"/>
                      </a:rPr>
                      <m:t>10.8</m:t>
                    </m:r>
                    <m:r>
                      <m:rPr>
                        <m:nor/>
                      </m:rPr>
                      <a:rPr lang="en-US" altLang="zh-CN" sz="1800" b="0" i="0">
                        <a:solidFill>
                          <a:srgbClr val="FF0000"/>
                        </a:solidFill>
                        <a:latin typeface="Cambria Math" pitchFamily="34" charset="0"/>
                        <a:ea typeface="Cambria Math" pitchFamily="34" charset="-122"/>
                        <a:cs typeface="Cambria Math" pitchFamily="34" charset="-120"/>
                      </a:rPr>
                      <m:t> </m:t>
                    </m:r>
                    <m:r>
                      <m:rPr>
                        <m:sty m:val="p"/>
                      </m:rPr>
                      <a:rPr lang="en-US" altLang="zh-CN" sz="1800" b="0" i="0">
                        <a:solidFill>
                          <a:srgbClr val="FF0000"/>
                        </a:solidFill>
                        <a:latin typeface="Cambria Math" pitchFamily="34" charset="0"/>
                        <a:ea typeface="Cambria Math" pitchFamily="34" charset="-122"/>
                        <a:cs typeface="Cambria Math" pitchFamily="34" charset="-120"/>
                      </a:rPr>
                      <m:t>m</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00" dirty="0"/>
              </a:p>
            </p:txBody>
          </p:sp>
        </mc:Choice>
        <mc:Fallback>
          <p:sp>
            <p:nvSpPr>
              <p:cNvPr id="3" name="QO_5_AN.64_1#147485b3d?vop=1&amp;pid=2f4c02e07&amp;color=0,0,0&amp;vtp=1&amp;bbb=1"/>
              <p:cNvSpPr>
                <a:spLocks noRot="1" noChangeAspect="1" noMove="1" noResize="1" noEditPoints="1" noAdjustHandles="1" noChangeArrowheads="1" noChangeShapeType="1" noTextEdit="1"/>
              </p:cNvSpPr>
              <p:nvPr/>
            </p:nvSpPr>
            <p:spPr>
              <a:xfrm>
                <a:off x="832104" y="1920495"/>
                <a:ext cx="10533888" cy="346075"/>
              </a:xfrm>
              <a:prstGeom prst="rect">
                <a:avLst/>
              </a:prstGeom>
              <a:blipFill>
                <a:blip r:embed="rId4"/>
                <a:stretch>
                  <a:fillRect l="-810" b="-8772"/>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4" name="QO_5_AS.65_1#147485b3d?vop=1&amp;pid=2f4c02e07&amp;color=0,0,0&amp;vtp=1&amp;bbb=1"/>
              <p:cNvSpPr/>
              <p:nvPr/>
            </p:nvSpPr>
            <p:spPr>
              <a:xfrm>
                <a:off x="832104" y="2278635"/>
                <a:ext cx="10533888" cy="459423"/>
              </a:xfrm>
              <a:prstGeom prst="rect">
                <a:avLst/>
              </a:prstGeom>
              <a:noFill/>
              <a:ln/>
            </p:spPr>
            <p:txBody>
              <a:bodyPr wrap="none" lIns="0" tIns="0" rIns="0" bIns="0" rtlCol="0" anchor="t"/>
              <a:lstStyle/>
              <a:p>
                <a:pPr algn="l" latinLnBrk="1">
                  <a:lnSpc>
                    <a:spcPts val="3700"/>
                  </a:lnSpc>
                </a:pPr>
                <a:r>
                  <a:rPr lang="en-US" altLang="zh-CN" sz="1800" b="0" i="0" dirty="0">
                    <a:solidFill>
                      <a:srgbClr val="000000"/>
                    </a:solidFill>
                    <a:latin typeface="微软雅黑" pitchFamily="34" charset="0"/>
                    <a:ea typeface="微软雅黑" pitchFamily="34" charset="-122"/>
                    <a:cs typeface="微软雅黑" pitchFamily="34" charset="-120"/>
                  </a:rPr>
                  <a:t>【解析】根据</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𝑎</m:t>
                    </m:r>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𝑣</m:t>
                            </m:r>
                          </m:e>
                          <m:sup>
                            <m:r>
                              <a:rPr lang="en-US" altLang="zh-CN" sz="1800" b="0" i="0">
                                <a:solidFill>
                                  <a:srgbClr val="000000"/>
                                </a:solidFill>
                                <a:latin typeface="Cambria Math" pitchFamily="34" charset="0"/>
                                <a:ea typeface="Cambria Math" pitchFamily="34" charset="-122"/>
                                <a:cs typeface="Cambria Math" pitchFamily="34" charset="-120"/>
                              </a:rPr>
                              <m:t>2</m:t>
                            </m:r>
                          </m:sup>
                        </m:sSup>
                      </m:num>
                      <m:den>
                        <m:r>
                          <a:rPr lang="en-US" altLang="zh-CN" sz="1800" b="0" i="0">
                            <a:solidFill>
                              <a:srgbClr val="000000"/>
                            </a:solidFill>
                            <a:latin typeface="Cambria Math" pitchFamily="34" charset="0"/>
                            <a:ea typeface="Cambria Math" pitchFamily="34" charset="-122"/>
                            <a:cs typeface="Cambria Math" pitchFamily="34" charset="-120"/>
                          </a:rPr>
                          <m:t>𝑅</m:t>
                        </m:r>
                      </m:den>
                    </m:f>
                  </m:oMath>
                </a14:m>
                <a:r>
                  <a:rPr lang="en-US" altLang="zh-CN" sz="1800" b="0" i="0" dirty="0">
                    <a:solidFill>
                      <a:srgbClr val="000000"/>
                    </a:solidFill>
                    <a:latin typeface="微软雅黑" pitchFamily="34" charset="0"/>
                    <a:ea typeface="微软雅黑" pitchFamily="34" charset="-122"/>
                    <a:cs typeface="微软雅黑" pitchFamily="34" charset="-120"/>
                  </a:rPr>
                  <a:t>，可得转弯过程中汽车运动轨迹的半径为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𝑅</m:t>
                    </m:r>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𝑣</m:t>
                            </m:r>
                          </m:e>
                          <m:sup>
                            <m:r>
                              <a:rPr lang="en-US" altLang="zh-CN" sz="1800" b="0" i="0">
                                <a:solidFill>
                                  <a:srgbClr val="000000"/>
                                </a:solidFill>
                                <a:latin typeface="Cambria Math" pitchFamily="34" charset="0"/>
                                <a:ea typeface="Cambria Math" pitchFamily="34" charset="-122"/>
                                <a:cs typeface="Cambria Math" pitchFamily="34" charset="-120"/>
                              </a:rPr>
                              <m:t>2</m:t>
                            </m:r>
                          </m:sup>
                        </m:sSup>
                      </m:num>
                      <m:den>
                        <m:r>
                          <a:rPr lang="en-US" altLang="zh-CN" sz="1800" b="0" i="0">
                            <a:solidFill>
                              <a:srgbClr val="000000"/>
                            </a:solidFill>
                            <a:latin typeface="Cambria Math" pitchFamily="34" charset="0"/>
                            <a:ea typeface="Cambria Math" pitchFamily="34" charset="-122"/>
                            <a:cs typeface="Cambria Math" pitchFamily="34" charset="-120"/>
                          </a:rPr>
                          <m:t>𝑎</m:t>
                        </m:r>
                      </m:den>
                    </m:f>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9</m:t>
                            </m:r>
                          </m:e>
                          <m:sup>
                            <m:r>
                              <a:rPr lang="en-US" altLang="zh-CN" sz="1800" b="0" i="0">
                                <a:solidFill>
                                  <a:srgbClr val="000000"/>
                                </a:solidFill>
                                <a:latin typeface="Cambria Math" pitchFamily="34" charset="0"/>
                                <a:ea typeface="Cambria Math" pitchFamily="34" charset="-122"/>
                                <a:cs typeface="Cambria Math" pitchFamily="34" charset="-120"/>
                              </a:rPr>
                              <m:t>2</m:t>
                            </m:r>
                          </m:sup>
                        </m:sSup>
                      </m:num>
                      <m:den>
                        <m:r>
                          <a:rPr lang="en-US" altLang="zh-CN" sz="1800" b="0" i="0">
                            <a:solidFill>
                              <a:srgbClr val="000000"/>
                            </a:solidFill>
                            <a:latin typeface="Cambria Math" pitchFamily="34" charset="0"/>
                            <a:ea typeface="Cambria Math" pitchFamily="34" charset="-122"/>
                            <a:cs typeface="Cambria Math" pitchFamily="34" charset="-120"/>
                          </a:rPr>
                          <m:t>7.5</m:t>
                        </m:r>
                      </m:den>
                    </m:f>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m</m:t>
                    </m:r>
                    <m:r>
                      <a:rPr lang="en-US" altLang="zh-CN" sz="1800" b="0" i="0">
                        <a:solidFill>
                          <a:srgbClr val="000000"/>
                        </a:solidFill>
                        <a:latin typeface="Cambria Math" pitchFamily="34" charset="0"/>
                        <a:ea typeface="Cambria Math" pitchFamily="34" charset="-122"/>
                        <a:cs typeface="Cambria Math" pitchFamily="34" charset="-120"/>
                      </a:rPr>
                      <m:t>=10.8</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m</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a:t>
                </a:r>
                <a:endParaRPr lang="en-US" altLang="zh-CN" sz="1800" dirty="0"/>
              </a:p>
            </p:txBody>
          </p:sp>
        </mc:Choice>
        <mc:Fallback>
          <p:sp>
            <p:nvSpPr>
              <p:cNvPr id="4" name="QO_5_AS.65_1#147485b3d?vop=1&amp;pid=2f4c02e07&amp;color=0,0,0&amp;vtp=1&amp;bbb=1"/>
              <p:cNvSpPr>
                <a:spLocks noRot="1" noChangeAspect="1" noMove="1" noResize="1" noEditPoints="1" noAdjustHandles="1" noChangeArrowheads="1" noChangeShapeType="1" noTextEdit="1"/>
              </p:cNvSpPr>
              <p:nvPr/>
            </p:nvSpPr>
            <p:spPr>
              <a:xfrm>
                <a:off x="832104" y="2278635"/>
                <a:ext cx="10533888" cy="459423"/>
              </a:xfrm>
              <a:prstGeom prst="rect">
                <a:avLst/>
              </a:prstGeom>
              <a:blipFill>
                <a:blip r:embed="rId5"/>
                <a:stretch>
                  <a:fillRect l="-1389" b="-17333"/>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28.xml><?xml version="1.0" encoding="utf-8"?>
<p:sld xmlns:a="http://schemas.openxmlformats.org/drawingml/2006/main" xmlns:r="http://schemas.openxmlformats.org/officeDocument/2006/relationships" xmlns:p="http://schemas.openxmlformats.org/presentationml/2006/main">
  <p:cSld name="Slide 27&amp;si=27">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5_BD.66_1#876c6f0f7?vop=1&amp;pid=2f4c02e07&amp;color=0,0,0&amp;vtp=1&amp;bt=1&amp;bbb=1"/>
              <p:cNvSpPr/>
              <p:nvPr/>
            </p:nvSpPr>
            <p:spPr>
              <a:xfrm>
                <a:off x="832104" y="1512000"/>
                <a:ext cx="10533888" cy="363855"/>
              </a:xfrm>
              <a:prstGeom prst="rect">
                <a:avLst/>
              </a:prstGeom>
              <a:noFill/>
              <a:ln/>
            </p:spPr>
            <p:txBody>
              <a:bodyPr wrap="none" lIns="0" tIns="0" rIns="0" bIns="0" rtlCol="0" anchor="t"/>
              <a:lstStyle/>
              <a:p>
                <a:pPr algn="l" latinLnBrk="1">
                  <a:lnSpc>
                    <a:spcPts val="3200"/>
                  </a:lnSpc>
                </a:pPr>
                <a:r>
                  <a:rPr lang="en-US" altLang="zh-CN" sz="1800" b="0" i="0" dirty="0">
                    <a:solidFill>
                      <a:srgbClr val="000000"/>
                    </a:solidFill>
                    <a:latin typeface="微软雅黑" pitchFamily="34" charset="0"/>
                    <a:ea typeface="微软雅黑" pitchFamily="34" charset="-122"/>
                    <a:cs typeface="微软雅黑" pitchFamily="34" charset="-120"/>
                  </a:rPr>
                  <a:t>（3）转弯过程中汽车的向心力</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𝐹</m:t>
                        </m:r>
                      </m:e>
                      <m:sub>
                        <m:r>
                          <m:rPr>
                            <m:sty m:val="p"/>
                          </m:rPr>
                          <a:rPr lang="en-US" altLang="zh-CN" sz="1800" b="0" i="0">
                            <a:solidFill>
                              <a:srgbClr val="000000"/>
                            </a:solidFill>
                            <a:latin typeface="Cambria Math" pitchFamily="34" charset="0"/>
                            <a:ea typeface="Cambria Math" pitchFamily="34" charset="-122"/>
                            <a:cs typeface="Cambria Math" pitchFamily="34" charset="-120"/>
                          </a:rPr>
                          <m:t>n</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的大小.</a:t>
                </a:r>
                <a:endParaRPr lang="en-US" altLang="zh-CN" sz="1800" dirty="0"/>
              </a:p>
            </p:txBody>
          </p:sp>
        </mc:Choice>
        <mc:Fallback>
          <p:sp>
            <p:nvSpPr>
              <p:cNvPr id="2" name="QO_5_BD.66_1#876c6f0f7?vop=1&amp;pid=2f4c02e07&amp;color=0,0,0&amp;vtp=1&amp;bt=1&amp;bbb=1"/>
              <p:cNvSpPr>
                <a:spLocks noRot="1" noChangeAspect="1" noMove="1" noResize="1" noEditPoints="1" noAdjustHandles="1" noChangeArrowheads="1" noChangeShapeType="1" noTextEdit="1"/>
              </p:cNvSpPr>
              <p:nvPr/>
            </p:nvSpPr>
            <p:spPr>
              <a:xfrm>
                <a:off x="832104" y="1512000"/>
                <a:ext cx="10533888" cy="363855"/>
              </a:xfrm>
              <a:prstGeom prst="rect">
                <a:avLst/>
              </a:prstGeom>
              <a:blipFill>
                <a:blip r:embed="rId3"/>
                <a:stretch>
                  <a:fillRect l="-1389" b="-38333"/>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3" name="QO_5_AN.67_1#876c6f0f7?vop=1&amp;pid=2f4c02e07&amp;color=0,0,0&amp;vtp=1&amp;bbb=1"/>
              <p:cNvSpPr/>
              <p:nvPr/>
            </p:nvSpPr>
            <p:spPr>
              <a:xfrm>
                <a:off x="832104" y="1920495"/>
                <a:ext cx="10533888" cy="355600"/>
              </a:xfrm>
              <a:prstGeom prst="rect">
                <a:avLst/>
              </a:prstGeom>
              <a:noFill/>
              <a:ln/>
            </p:spPr>
            <p:txBody>
              <a:bodyPr wrap="none" lIns="0" tIns="0" rIns="0" bIns="0" rtlCol="0" anchor="t"/>
              <a:lstStyle/>
              <a:p>
                <a:pPr algn="l" latinLnBrk="1">
                  <a:lnSpc>
                    <a:spcPts val="3200"/>
                  </a:lnSpc>
                </a:pPr>
                <a14:m>
                  <m:oMath xmlns:m="http://schemas.openxmlformats.org/officeDocument/2006/math">
                    <m:r>
                      <a:rPr lang="en-US" altLang="zh-CN" sz="1800" b="0" i="0">
                        <a:solidFill>
                          <a:srgbClr val="FF0000"/>
                        </a:solidFill>
                        <a:latin typeface="Cambria Math" pitchFamily="34" charset="0"/>
                        <a:ea typeface="Cambria Math" pitchFamily="34" charset="-122"/>
                        <a:cs typeface="Cambria Math" pitchFamily="34" charset="-120"/>
                      </a:rPr>
                      <m:t>1.5×</m:t>
                    </m:r>
                    <m:sSup>
                      <m:sSup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FF0000"/>
                            </a:solidFill>
                            <a:latin typeface="Cambria Math" pitchFamily="34" charset="0"/>
                            <a:ea typeface="Cambria Math" pitchFamily="34" charset="-122"/>
                            <a:cs typeface="Cambria Math" pitchFamily="34" charset="-120"/>
                          </a:rPr>
                          <m:t>10</m:t>
                        </m:r>
                      </m:e>
                      <m:sup>
                        <m:r>
                          <a:rPr lang="en-US" altLang="zh-CN" sz="1800" b="0" i="0">
                            <a:solidFill>
                              <a:srgbClr val="FF0000"/>
                            </a:solidFill>
                            <a:latin typeface="Cambria Math" pitchFamily="34" charset="0"/>
                            <a:ea typeface="Cambria Math" pitchFamily="34" charset="-122"/>
                            <a:cs typeface="Cambria Math" pitchFamily="34" charset="-120"/>
                          </a:rPr>
                          <m:t>4</m:t>
                        </m:r>
                      </m:sup>
                    </m:sSup>
                    <m:r>
                      <m:rPr>
                        <m:nor/>
                      </m:rPr>
                      <a:rPr lang="en-US" altLang="zh-CN" sz="1800" b="0" i="0">
                        <a:solidFill>
                          <a:srgbClr val="FF0000"/>
                        </a:solidFill>
                        <a:latin typeface="Cambria Math" pitchFamily="34" charset="0"/>
                        <a:ea typeface="Cambria Math" pitchFamily="34" charset="-122"/>
                        <a:cs typeface="Cambria Math" pitchFamily="34" charset="-120"/>
                      </a:rPr>
                      <m:t> </m:t>
                    </m:r>
                    <m:r>
                      <m:rPr>
                        <m:sty m:val="p"/>
                      </m:rPr>
                      <a:rPr lang="en-US" altLang="zh-CN" sz="1800" b="0" i="0">
                        <a:solidFill>
                          <a:srgbClr val="FF0000"/>
                        </a:solidFill>
                        <a:latin typeface="Cambria Math" pitchFamily="34" charset="0"/>
                        <a:ea typeface="Cambria Math" pitchFamily="34" charset="-122"/>
                        <a:cs typeface="Cambria Math" pitchFamily="34" charset="-120"/>
                      </a:rPr>
                      <m:t>N</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00" dirty="0"/>
              </a:p>
            </p:txBody>
          </p:sp>
        </mc:Choice>
        <mc:Fallback>
          <p:sp>
            <p:nvSpPr>
              <p:cNvPr id="3" name="QO_5_AN.67_1#876c6f0f7?vop=1&amp;pid=2f4c02e07&amp;color=0,0,0&amp;vtp=1&amp;bbb=1"/>
              <p:cNvSpPr>
                <a:spLocks noRot="1" noChangeAspect="1" noMove="1" noResize="1" noEditPoints="1" noAdjustHandles="1" noChangeArrowheads="1" noChangeShapeType="1" noTextEdit="1"/>
              </p:cNvSpPr>
              <p:nvPr/>
            </p:nvSpPr>
            <p:spPr>
              <a:xfrm>
                <a:off x="832104" y="1920495"/>
                <a:ext cx="10533888" cy="355600"/>
              </a:xfrm>
              <a:prstGeom prst="rect">
                <a:avLst/>
              </a:prstGeom>
              <a:blipFill>
                <a:blip r:embed="rId4"/>
                <a:stretch>
                  <a:fillRect l="-810" b="-10345"/>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4" name="QO_5_AS.68_1#876c6f0f7?vop=1&amp;pid=2f4c02e07&amp;color=0,0,0&amp;vtp=1&amp;bbb=1"/>
              <p:cNvSpPr/>
              <p:nvPr/>
            </p:nvSpPr>
            <p:spPr>
              <a:xfrm>
                <a:off x="832104" y="2325244"/>
                <a:ext cx="10533888" cy="363284"/>
              </a:xfrm>
              <a:prstGeom prst="rect">
                <a:avLst/>
              </a:prstGeom>
              <a:noFill/>
              <a:ln/>
            </p:spPr>
            <p:txBody>
              <a:bodyPr wrap="none" lIns="0" tIns="0" rIns="0" bIns="0" rtlCol="0" anchor="t"/>
              <a:lstStyle/>
              <a:p>
                <a:pPr algn="l" latinLnBrk="1">
                  <a:lnSpc>
                    <a:spcPts val="3200"/>
                  </a:lnSpc>
                </a:pPr>
                <a:r>
                  <a:rPr lang="en-US" altLang="zh-CN" sz="1800" b="0" i="0" dirty="0">
                    <a:solidFill>
                      <a:srgbClr val="000000"/>
                    </a:solidFill>
                    <a:latin typeface="微软雅黑" pitchFamily="34" charset="0"/>
                    <a:ea typeface="微软雅黑" pitchFamily="34" charset="-122"/>
                    <a:cs typeface="微软雅黑" pitchFamily="34" charset="-120"/>
                  </a:rPr>
                  <a:t>【解析】转弯过程中汽车的向心力大小为</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𝐹</m:t>
                        </m:r>
                      </m:e>
                      <m:sub>
                        <m:r>
                          <m:rPr>
                            <m:sty m:val="p"/>
                          </m:rPr>
                          <a:rPr lang="en-US" altLang="zh-CN" sz="1800" b="0" i="0">
                            <a:solidFill>
                              <a:srgbClr val="000000"/>
                            </a:solidFill>
                            <a:latin typeface="Cambria Math" pitchFamily="34" charset="0"/>
                            <a:ea typeface="Cambria Math" pitchFamily="34" charset="-122"/>
                            <a:cs typeface="Cambria Math" pitchFamily="34" charset="-120"/>
                          </a:rPr>
                          <m:t>n</m:t>
                        </m:r>
                      </m:sub>
                    </m:sSub>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𝑚𝑎</m:t>
                    </m:r>
                    <m:r>
                      <a:rPr lang="en-US" altLang="zh-CN" sz="1800" b="0" i="0">
                        <a:solidFill>
                          <a:srgbClr val="000000"/>
                        </a:solidFill>
                        <a:latin typeface="Cambria Math" pitchFamily="34" charset="0"/>
                        <a:ea typeface="Cambria Math" pitchFamily="34" charset="-122"/>
                        <a:cs typeface="Cambria Math" pitchFamily="34" charset="-120"/>
                      </a:rPr>
                      <m:t>=2×</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10</m:t>
                        </m:r>
                      </m:e>
                      <m:sup>
                        <m:r>
                          <a:rPr lang="en-US" altLang="zh-CN" sz="1800" b="0" i="0">
                            <a:solidFill>
                              <a:srgbClr val="000000"/>
                            </a:solidFill>
                            <a:latin typeface="Cambria Math" pitchFamily="34" charset="0"/>
                            <a:ea typeface="Cambria Math" pitchFamily="34" charset="-122"/>
                            <a:cs typeface="Cambria Math" pitchFamily="34" charset="-120"/>
                          </a:rPr>
                          <m:t>3</m:t>
                        </m:r>
                      </m:sup>
                    </m:sSup>
                    <m:r>
                      <a:rPr lang="en-US" altLang="zh-CN" sz="1800" b="0" i="0">
                        <a:solidFill>
                          <a:srgbClr val="000000"/>
                        </a:solidFill>
                        <a:latin typeface="Cambria Math" pitchFamily="34" charset="0"/>
                        <a:ea typeface="Cambria Math" pitchFamily="34" charset="-122"/>
                        <a:cs typeface="Cambria Math" pitchFamily="34" charset="-120"/>
                      </a:rPr>
                      <m:t>×7.5</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N</m:t>
                    </m:r>
                    <m:r>
                      <a:rPr lang="en-US" altLang="zh-CN" sz="1800" b="0" i="0">
                        <a:solidFill>
                          <a:srgbClr val="000000"/>
                        </a:solidFill>
                        <a:latin typeface="Cambria Math" pitchFamily="34" charset="0"/>
                        <a:ea typeface="Cambria Math" pitchFamily="34" charset="-122"/>
                        <a:cs typeface="Cambria Math" pitchFamily="34" charset="-120"/>
                      </a:rPr>
                      <m:t>=1.5×</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10</m:t>
                        </m:r>
                      </m:e>
                      <m:sup>
                        <m:r>
                          <a:rPr lang="en-US" altLang="zh-CN" sz="1800" b="0" i="0">
                            <a:solidFill>
                              <a:srgbClr val="000000"/>
                            </a:solidFill>
                            <a:latin typeface="Cambria Math" pitchFamily="34" charset="0"/>
                            <a:ea typeface="Cambria Math" pitchFamily="34" charset="-122"/>
                            <a:cs typeface="Cambria Math" pitchFamily="34" charset="-120"/>
                          </a:rPr>
                          <m:t>4</m:t>
                        </m:r>
                      </m:sup>
                    </m:sSup>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N</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a:t>
                </a:r>
                <a:endParaRPr lang="en-US" altLang="zh-CN" sz="1800" dirty="0"/>
              </a:p>
            </p:txBody>
          </p:sp>
        </mc:Choice>
        <mc:Fallback>
          <p:sp>
            <p:nvSpPr>
              <p:cNvPr id="4" name="QO_5_AS.68_1#876c6f0f7?vop=1&amp;pid=2f4c02e07&amp;color=0,0,0&amp;vtp=1&amp;bbb=1"/>
              <p:cNvSpPr>
                <a:spLocks noRot="1" noChangeAspect="1" noMove="1" noResize="1" noEditPoints="1" noAdjustHandles="1" noChangeArrowheads="1" noChangeShapeType="1" noTextEdit="1"/>
              </p:cNvSpPr>
              <p:nvPr/>
            </p:nvSpPr>
            <p:spPr>
              <a:xfrm>
                <a:off x="832104" y="2325244"/>
                <a:ext cx="10533888" cy="363284"/>
              </a:xfrm>
              <a:prstGeom prst="rect">
                <a:avLst/>
              </a:prstGeom>
              <a:blipFill>
                <a:blip r:embed="rId5"/>
                <a:stretch>
                  <a:fillRect l="-1389" b="-38333"/>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3.xml><?xml version="1.0" encoding="utf-8"?>
<p:sld xmlns:a="http://schemas.openxmlformats.org/drawingml/2006/main" xmlns:r="http://schemas.openxmlformats.org/officeDocument/2006/relationships" xmlns:p="http://schemas.openxmlformats.org/presentationml/2006/main">
  <p:cSld name="Slide 3&amp;si=3">
    <p:spTree>
      <p:nvGrpSpPr>
        <p:cNvPr id="1" name=""/>
        <p:cNvGrpSpPr/>
        <p:nvPr/>
      </p:nvGrpSpPr>
      <p:grpSpPr>
        <a:xfrm>
          <a:off x="0" y="0"/>
          <a:ext cx="0" cy="0"/>
          <a:chOff x="0" y="0"/>
          <a:chExt cx="0" cy="0"/>
        </a:xfrm>
      </p:grpSpPr>
      <p:sp>
        <p:nvSpPr>
          <p:cNvPr id="2" name="C_5_BD#869d09802?pid=27915873b&amp;color=0,0,0&amp;vtp=1&amp;bt=1&amp;bbb=1"/>
          <p:cNvSpPr/>
          <p:nvPr/>
        </p:nvSpPr>
        <p:spPr>
          <a:xfrm>
            <a:off x="832104" y="1508759"/>
            <a:ext cx="10533888" cy="445580"/>
          </a:xfrm>
          <a:prstGeom prst="rect">
            <a:avLst/>
          </a:prstGeom>
          <a:noFill/>
          <a:ln/>
        </p:spPr>
        <p:txBody>
          <a:bodyPr wrap="none" lIns="0" tIns="0" rIns="0" bIns="0" rtlCol="0" anchor="t"/>
          <a:lstStyle/>
          <a:p>
            <a:pPr algn="ctr" latinLnBrk="1">
              <a:lnSpc>
                <a:spcPts val="3900"/>
              </a:lnSpc>
            </a:pPr>
            <a:r>
              <a:rPr lang="en-US" altLang="zh-CN" sz="2200" b="1" i="0" dirty="0">
                <a:solidFill>
                  <a:srgbClr val="000000"/>
                </a:solidFill>
                <a:latin typeface="微软雅黑" pitchFamily="34" charset="0"/>
                <a:ea typeface="微软雅黑" pitchFamily="34" charset="-122"/>
                <a:cs typeface="微软雅黑" pitchFamily="34" charset="-120"/>
              </a:rPr>
              <a:t>角度1</a:t>
            </a:r>
            <a:r>
              <a:rPr lang="en-US" altLang="zh-CN" sz="2200" b="1" i="0" dirty="0">
                <a:solidFill>
                  <a:srgbClr val="000000"/>
                </a:solidFill>
                <a:latin typeface="SimSun" pitchFamily="34" charset="0"/>
                <a:ea typeface="SimSun" pitchFamily="34" charset="-122"/>
                <a:cs typeface="SimSun" pitchFamily="34" charset="-120"/>
              </a:rPr>
              <a:t> </a:t>
            </a:r>
            <a:r>
              <a:rPr lang="en-US" altLang="zh-CN" sz="2200" b="1" i="0" dirty="0">
                <a:solidFill>
                  <a:srgbClr val="000000"/>
                </a:solidFill>
                <a:latin typeface="微软雅黑" pitchFamily="34" charset="0"/>
                <a:ea typeface="微软雅黑" pitchFamily="34" charset="-122"/>
                <a:cs typeface="微软雅黑" pitchFamily="34" charset="-120"/>
              </a:rPr>
              <a:t>水平面转弯问题</a:t>
            </a:r>
            <a:endParaRPr lang="en-US" altLang="zh-CN" sz="2200" dirty="0">
              <a:solidFill>
                <a:srgbClr val="000000"/>
              </a:solidFill>
            </a:endParaRPr>
          </a:p>
        </p:txBody>
      </p:sp>
      <mc:AlternateContent xmlns:mc="http://schemas.openxmlformats.org/markup-compatibility/2006">
        <mc:Choice xmlns:a14="http://schemas.microsoft.com/office/drawing/2010/main" Requires="a14">
          <p:sp>
            <p:nvSpPr>
              <p:cNvPr id="3" name="QC_6_BD.1_1#10b643f41?vop=1&amp;pid=869d09802&amp;color=0,0,0&amp;vtp=1&amp;bbb=1&amp;hb=1"/>
              <p:cNvSpPr/>
              <p:nvPr/>
            </p:nvSpPr>
            <p:spPr>
              <a:xfrm>
                <a:off x="832104" y="1995536"/>
                <a:ext cx="10533888" cy="838200"/>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1.</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一辆汽车在水平地面上沿半径为</a:t>
                </a:r>
                <a14:m>
                  <m:oMath xmlns:m="http://schemas.openxmlformats.org/officeDocument/2006/math">
                    <m:r>
                      <a:rPr lang="en-US" altLang="zh-CN" sz="1800" b="0" i="0" smtClean="0">
                        <a:solidFill>
                          <a:srgbClr val="000000"/>
                        </a:solidFill>
                        <a:latin typeface="Cambria Math" pitchFamily="34" charset="0"/>
                        <a:ea typeface="Cambria Math" pitchFamily="34" charset="-122"/>
                        <a:cs typeface="Cambria Math" pitchFamily="34" charset="-120"/>
                      </a:rPr>
                      <m:t>𝑅</m:t>
                    </m:r>
                  </m:oMath>
                </a14:m>
                <a:r>
                  <a:rPr lang="en-US" altLang="zh-CN" sz="1800" b="0" i="0" dirty="0">
                    <a:solidFill>
                      <a:srgbClr val="000000"/>
                    </a:solidFill>
                    <a:latin typeface="微软雅黑" pitchFamily="34" charset="0"/>
                    <a:ea typeface="微软雅黑" pitchFamily="34" charset="-122"/>
                    <a:cs typeface="微软雅黑" pitchFamily="34" charset="-120"/>
                  </a:rPr>
                  <a:t>的轨迹转弯时，速度达到允许的最大值</a:t>
                </a:r>
                <a14:m>
                  <m:oMath xmlns:m="http://schemas.openxmlformats.org/officeDocument/2006/math">
                    <m:r>
                      <a:rPr lang="en-US" altLang="zh-CN" sz="1800" b="0" i="0" smtClean="0">
                        <a:solidFill>
                          <a:srgbClr val="000000"/>
                        </a:solidFill>
                        <a:latin typeface="Cambria Math" pitchFamily="34" charset="0"/>
                        <a:ea typeface="Cambria Math" pitchFamily="34" charset="-122"/>
                        <a:cs typeface="Cambria Math" pitchFamily="34" charset="-120"/>
                      </a:rPr>
                      <m:t>𝑣</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；当这辆汽车在同样地面上</a:t>
                </a:r>
              </a:p>
              <a:p>
                <a:pPr latinLnBrk="1">
                  <a:lnSpc>
                    <a:spcPts val="3300"/>
                  </a:lnSpc>
                </a:pPr>
                <a:r>
                  <a:rPr lang="en-US" altLang="zh-CN" b="0" i="0">
                    <a:solidFill>
                      <a:srgbClr val="000000"/>
                    </a:solidFill>
                    <a:latin typeface="微软雅黑" pitchFamily="34" charset="0"/>
                    <a:ea typeface="微软雅黑" pitchFamily="34" charset="-122"/>
                    <a:cs typeface="微软雅黑" pitchFamily="34" charset="-120"/>
                  </a:rPr>
                  <a:t>转弯的轨迹半径减为</a:t>
                </a:r>
                <a14:m>
                  <m:oMath xmlns:m="http://schemas.openxmlformats.org/officeDocument/2006/math">
                    <m:f>
                      <m:fPr>
                        <m:ctrlPr>
                          <a:rPr lang="en-US" altLang="zh-CN" b="0" i="1" dirty="0" smtClean="0">
                            <a:solidFill>
                              <a:srgbClr val="000000"/>
                            </a:solidFill>
                            <a:latin typeface="Cambria Math" panose="02040503050406030204" pitchFamily="18" charset="0"/>
                            <a:ea typeface="微软雅黑" pitchFamily="34" charset="-122"/>
                            <a:cs typeface="微软雅黑" pitchFamily="34" charset="-120"/>
                          </a:rPr>
                        </m:ctrlPr>
                      </m:fPr>
                      <m:num>
                        <m:r>
                          <a:rPr lang="en-US" altLang="zh-CN" b="0" i="0">
                            <a:solidFill>
                              <a:srgbClr val="000000"/>
                            </a:solidFill>
                            <a:latin typeface="Cambria Math" pitchFamily="34" charset="0"/>
                            <a:ea typeface="Cambria Math" pitchFamily="34" charset="-122"/>
                            <a:cs typeface="Cambria Math" pitchFamily="34" charset="-120"/>
                          </a:rPr>
                          <m:t>𝑅</m:t>
                        </m:r>
                      </m:num>
                      <m:den>
                        <m:r>
                          <a:rPr lang="en-US" altLang="zh-CN" b="0" i="0">
                            <a:solidFill>
                              <a:srgbClr val="000000"/>
                            </a:solidFill>
                            <a:latin typeface="Cambria Math" pitchFamily="34" charset="0"/>
                            <a:ea typeface="Cambria Math" pitchFamily="34" charset="-122"/>
                            <a:cs typeface="Cambria Math" pitchFamily="34" charset="-120"/>
                          </a:rPr>
                          <m:t>4</m:t>
                        </m:r>
                      </m:den>
                    </m:f>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dirty="0">
                    <a:solidFill>
                      <a:srgbClr val="000000"/>
                    </a:solidFill>
                    <a:latin typeface="微软雅黑" pitchFamily="34" charset="0"/>
                    <a:ea typeface="微软雅黑" pitchFamily="34" charset="-122"/>
                    <a:cs typeface="微软雅黑" pitchFamily="34" charset="-120"/>
                  </a:rPr>
                  <a:t>时，为避免发生事故，</a:t>
                </a:r>
                <a:r>
                  <a:rPr lang="en-US" altLang="zh-CN" b="0" i="0">
                    <a:solidFill>
                      <a:srgbClr val="000000"/>
                    </a:solidFill>
                    <a:latin typeface="微软雅黑" pitchFamily="34" charset="0"/>
                    <a:ea typeface="微软雅黑" pitchFamily="34" charset="-122"/>
                    <a:cs typeface="微软雅黑" pitchFamily="34" charset="-120"/>
                  </a:rPr>
                  <a:t>允许的最大速度大小应该为(</a:t>
                </a:r>
                <a:r>
                  <a:rPr lang="en-US" altLang="zh-CN" b="0" i="0">
                    <a:solidFill>
                      <a:srgbClr val="000000"/>
                    </a:solidFill>
                    <a:latin typeface="SimSun" pitchFamily="34" charset="0"/>
                    <a:ea typeface="SimSun" pitchFamily="34" charset="-122"/>
                    <a:cs typeface="SimSun" pitchFamily="34" charset="-120"/>
                  </a:rPr>
                  <a:t> </a:t>
                </a:r>
                <a:r>
                  <a:rPr lang="en-US" altLang="zh-CN" b="1" i="0">
                    <a:solidFill>
                      <a:srgbClr val="000000"/>
                    </a:solidFill>
                    <a:latin typeface="SimSun" pitchFamily="34" charset="0"/>
                    <a:ea typeface="SimSun" pitchFamily="34" charset="-122"/>
                    <a:cs typeface="SimSun" pitchFamily="34" charset="-120"/>
                  </a:rPr>
                  <a:t>    </a:t>
                </a:r>
                <a:r>
                  <a:rPr lang="en-US" altLang="zh-CN" b="0" i="0">
                    <a:solidFill>
                      <a:srgbClr val="000000"/>
                    </a:solidFill>
                    <a:latin typeface="微软雅黑" pitchFamily="34" charset="0"/>
                    <a:ea typeface="微软雅黑" pitchFamily="34" charset="-122"/>
                    <a:cs typeface="微软雅黑" pitchFamily="34" charset="-120"/>
                  </a:rPr>
                  <a:t>)</a:t>
                </a:r>
                <a:endParaRPr lang="en-US" altLang="zh-CN" dirty="0">
                  <a:solidFill>
                    <a:srgbClr val="000000"/>
                  </a:solidFill>
                </a:endParaRPr>
              </a:p>
            </p:txBody>
          </p:sp>
        </mc:Choice>
        <mc:Fallback>
          <p:sp>
            <p:nvSpPr>
              <p:cNvPr id="3" name="QC_6_BD.1_1#10b643f41?vop=1&amp;pid=869d09802&amp;color=0,0,0&amp;vtp=1&amp;bbb=1&amp;hb=1"/>
              <p:cNvSpPr>
                <a:spLocks noRot="1" noChangeAspect="1" noMove="1" noResize="1" noEditPoints="1" noAdjustHandles="1" noChangeArrowheads="1" noChangeShapeType="1" noTextEdit="1"/>
              </p:cNvSpPr>
              <p:nvPr/>
            </p:nvSpPr>
            <p:spPr>
              <a:xfrm>
                <a:off x="832104" y="1995536"/>
                <a:ext cx="10533888" cy="838200"/>
              </a:xfrm>
              <a:prstGeom prst="rect">
                <a:avLst/>
              </a:prstGeom>
              <a:blipFill>
                <a:blip r:embed="rId3"/>
                <a:stretch>
                  <a:fillRect l="-1389" r="-347" b="-10145"/>
                </a:stretch>
              </a:blipFill>
              <a:ln/>
            </p:spPr>
            <p:txBody>
              <a:bodyPr/>
              <a:lstStyle/>
              <a:p>
                <a:r>
                  <a:rPr lang="zh-CN" altLang="en-US">
                    <a:noFill/>
                  </a:rPr>
                  <a:t> </a:t>
                </a:r>
              </a:p>
            </p:txBody>
          </p:sp>
        </mc:Fallback>
      </mc:AlternateContent>
      <p:sp>
        <p:nvSpPr>
          <p:cNvPr id="4" name="QC_6_AN.2_1#10b643f41.bracket?vop=1&amp;pid=869d09802&amp;color=0,0,0&amp;vpa=1&amp;vtp=1"/>
          <p:cNvSpPr/>
          <p:nvPr/>
        </p:nvSpPr>
        <p:spPr>
          <a:xfrm>
            <a:off x="8216613" y="2536380"/>
            <a:ext cx="331788" cy="268097"/>
          </a:xfrm>
          <a:prstGeom prst="rect">
            <a:avLst/>
          </a:prstGeom>
          <a:noFill/>
          <a:ln/>
        </p:spPr>
        <p:txBody>
          <a:bodyPr wrap="none" lIns="0" tIns="0" rIns="0" bIns="0" rtlCol="0" anchor="t"/>
          <a:lstStyle/>
          <a:p>
            <a:pPr algn="ctr" latinLnBrk="1">
              <a:lnSpc>
                <a:spcPts val="2200"/>
              </a:lnSpc>
            </a:pPr>
            <a:r>
              <a:rPr lang="en-US" altLang="zh-CN" b="1" i="0" dirty="0">
                <a:solidFill>
                  <a:srgbClr val="FF0000"/>
                </a:solidFill>
                <a:latin typeface="Arial (正文)" pitchFamily="34" charset="0"/>
                <a:ea typeface="微软雅黑" pitchFamily="34" charset="-122"/>
                <a:cs typeface="Arial (正文)" pitchFamily="34" charset="-120"/>
              </a:rPr>
              <a:t>A</a:t>
            </a:r>
            <a:endParaRPr lang="en-US" altLang="zh-CN" dirty="0">
              <a:solidFill>
                <a:srgbClr val="FF0000"/>
              </a:solidFill>
            </a:endParaRPr>
          </a:p>
        </p:txBody>
      </p:sp>
      <mc:AlternateContent xmlns:mc="http://schemas.openxmlformats.org/markup-compatibility/2006">
        <mc:Choice xmlns:a14="http://schemas.microsoft.com/office/drawing/2010/main" Requires="a14">
          <p:sp>
            <p:nvSpPr>
              <p:cNvPr id="5" name="QC_6_BD.1_2#10b643f41.choices?vop=1&amp;pid=869d09802&amp;color=0,0,0&amp;vtp=1&amp;bbb=1"/>
              <p:cNvSpPr/>
              <p:nvPr/>
            </p:nvSpPr>
            <p:spPr>
              <a:xfrm>
                <a:off x="832104" y="2833764"/>
                <a:ext cx="10533888" cy="501015"/>
              </a:xfrm>
              <a:prstGeom prst="rect">
                <a:avLst/>
              </a:prstGeom>
              <a:noFill/>
              <a:ln/>
            </p:spPr>
            <p:txBody>
              <a:bodyPr wrap="none" lIns="0" tIns="0" rIns="0" bIns="0" rtlCol="0" anchor="t"/>
              <a:lstStyle/>
              <a:p>
                <a:pPr latinLnBrk="1">
                  <a:lnSpc>
                    <a:spcPts val="4300"/>
                  </a:lnSpc>
                  <a:tabLst>
                    <a:tab pos="2617597" algn="l"/>
                    <a:tab pos="5209794" algn="l"/>
                    <a:tab pos="7967091" algn="l"/>
                  </a:tabLst>
                </a:pPr>
                <a:r>
                  <a:rPr lang="en-US" altLang="zh-CN" sz="1800" b="0" i="0" dirty="0">
                    <a:solidFill>
                      <a:srgbClr val="000000"/>
                    </a:solidFill>
                    <a:latin typeface="微软雅黑" pitchFamily="34" charset="0"/>
                    <a:ea typeface="微软雅黑" pitchFamily="34" charset="-122"/>
                    <a:cs typeface="微软雅黑" pitchFamily="34" charset="-120"/>
                  </a:rPr>
                  <a:t>A.</a:t>
                </a:r>
                <a:r>
                  <a:rPr lang="en-US" altLang="zh-CN" sz="1800" b="0" i="0" dirty="0">
                    <a:solidFill>
                      <a:srgbClr val="000000"/>
                    </a:solidFill>
                    <a:latin typeface="SimSun" pitchFamily="34" charset="0"/>
                    <a:ea typeface="SimSun" pitchFamily="34" charset="-122"/>
                    <a:cs typeface="SimSun" pitchFamily="34" charset="-120"/>
                  </a:rPr>
                  <a:t> </a:t>
                </a:r>
                <a14:m>
                  <m:oMath xmlns:m="http://schemas.openxmlformats.org/officeDocument/2006/math">
                    <m:f>
                      <m:f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𝑣</m:t>
                        </m:r>
                      </m:num>
                      <m:den>
                        <m:r>
                          <a:rPr lang="en-US" altLang="zh-CN" sz="1800" b="0" i="0">
                            <a:solidFill>
                              <a:srgbClr val="000000"/>
                            </a:solidFill>
                            <a:latin typeface="Cambria Math" pitchFamily="34" charset="0"/>
                            <a:ea typeface="Cambria Math" pitchFamily="34" charset="-122"/>
                            <a:cs typeface="Cambria Math" pitchFamily="34" charset="-120"/>
                          </a:rPr>
                          <m:t>2</m:t>
                        </m:r>
                      </m:den>
                    </m:f>
                  </m:oMath>
                </a14:m>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B</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14:m>
                  <m:oMath xmlns:m="http://schemas.openxmlformats.org/officeDocument/2006/math">
                    <m:f>
                      <m:f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𝑣</m:t>
                        </m:r>
                      </m:num>
                      <m:den>
                        <m:r>
                          <a:rPr lang="en-US" altLang="zh-CN" sz="1800" b="0" i="0">
                            <a:solidFill>
                              <a:srgbClr val="000000"/>
                            </a:solidFill>
                            <a:latin typeface="Cambria Math" pitchFamily="34" charset="0"/>
                            <a:ea typeface="Cambria Math" pitchFamily="34" charset="-122"/>
                            <a:cs typeface="Cambria Math" pitchFamily="34" charset="-120"/>
                          </a:rPr>
                          <m:t>4</m:t>
                        </m:r>
                      </m:den>
                    </m:f>
                  </m:oMath>
                </a14:m>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C</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14:m>
                  <m:oMath xmlns:m="http://schemas.openxmlformats.org/officeDocument/2006/math">
                    <m:r>
                      <a:rPr lang="en-US" altLang="zh-CN" sz="1800" b="0" i="0" smtClean="0">
                        <a:solidFill>
                          <a:srgbClr val="000000"/>
                        </a:solidFill>
                        <a:latin typeface="Cambria Math" pitchFamily="34" charset="0"/>
                        <a:ea typeface="Cambria Math" pitchFamily="34" charset="-122"/>
                        <a:cs typeface="Cambria Math" pitchFamily="34" charset="-120"/>
                      </a:rPr>
                      <m:t>2</m:t>
                    </m:r>
                    <m:r>
                      <a:rPr lang="en-US" altLang="zh-CN" sz="1800" b="0" i="0" smtClean="0">
                        <a:solidFill>
                          <a:srgbClr val="000000"/>
                        </a:solidFill>
                        <a:latin typeface="Cambria Math" pitchFamily="34" charset="0"/>
                        <a:ea typeface="Cambria Math" pitchFamily="34" charset="-122"/>
                        <a:cs typeface="Cambria Math" pitchFamily="34" charset="-120"/>
                      </a:rPr>
                      <m:t>𝑣</m:t>
                    </m:r>
                  </m:oMath>
                </a14:m>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D</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14:m>
                  <m:oMath xmlns:m="http://schemas.openxmlformats.org/officeDocument/2006/math">
                    <m:r>
                      <a:rPr lang="en-US" altLang="zh-CN" sz="1800" b="0" i="0" smtClean="0">
                        <a:solidFill>
                          <a:srgbClr val="000000"/>
                        </a:solidFill>
                        <a:latin typeface="Cambria Math" pitchFamily="34" charset="0"/>
                        <a:ea typeface="Cambria Math" pitchFamily="34" charset="-122"/>
                        <a:cs typeface="Cambria Math" pitchFamily="34" charset="-120"/>
                      </a:rPr>
                      <m:t>4</m:t>
                    </m:r>
                    <m:r>
                      <a:rPr lang="en-US" altLang="zh-CN" sz="1800" b="0" i="0" smtClean="0">
                        <a:solidFill>
                          <a:srgbClr val="000000"/>
                        </a:solidFill>
                        <a:latin typeface="Cambria Math" pitchFamily="34" charset="0"/>
                        <a:ea typeface="Cambria Math" pitchFamily="34" charset="-122"/>
                        <a:cs typeface="Cambria Math" pitchFamily="34" charset="-120"/>
                      </a:rPr>
                      <m:t>𝑣</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800" dirty="0"/>
              </a:p>
            </p:txBody>
          </p:sp>
        </mc:Choice>
        <mc:Fallback>
          <p:sp>
            <p:nvSpPr>
              <p:cNvPr id="5" name="QC_6_BD.1_2#10b643f41.choices?vop=1&amp;pid=869d09802&amp;color=0,0,0&amp;vtp=1&amp;bbb=1"/>
              <p:cNvSpPr>
                <a:spLocks noRot="1" noChangeAspect="1" noMove="1" noResize="1" noEditPoints="1" noAdjustHandles="1" noChangeArrowheads="1" noChangeShapeType="1" noTextEdit="1"/>
              </p:cNvSpPr>
              <p:nvPr/>
            </p:nvSpPr>
            <p:spPr>
              <a:xfrm>
                <a:off x="832104" y="2833764"/>
                <a:ext cx="10533888" cy="501015"/>
              </a:xfrm>
              <a:prstGeom prst="rect">
                <a:avLst/>
              </a:prstGeom>
              <a:blipFill>
                <a:blip r:embed="rId4"/>
                <a:stretch>
                  <a:fillRect l="-1389" b="-15854"/>
                </a:stretch>
              </a:blipFill>
              <a:ln/>
            </p:spPr>
            <p:txBody>
              <a:bodyPr/>
              <a:lstStyle/>
              <a:p>
                <a:r>
                  <a:rPr lang="zh-CN" altLang="en-US">
                    <a:noFill/>
                  </a:rPr>
                  <a:t> </a:t>
                </a:r>
              </a:p>
            </p:txBody>
          </p:sp>
        </mc:Fallback>
      </mc:AlternateContent>
      <p:sp>
        <p:nvSpPr>
          <p:cNvPr id="6" name="QC_6_EX.3_1#10b643f41?vop=1&amp;pid=869d09802&amp;color=0,0,0&amp;vtp=1&amp;bbb=1&amp;hb=1"/>
          <p:cNvSpPr/>
          <p:nvPr/>
        </p:nvSpPr>
        <p:spPr>
          <a:xfrm>
            <a:off x="832104" y="3340049"/>
            <a:ext cx="10533888" cy="770255"/>
          </a:xfrm>
          <a:prstGeom prst="rect">
            <a:avLst/>
          </a:prstGeom>
          <a:noFill/>
          <a:ln/>
        </p:spPr>
        <p:txBody>
          <a:bodyPr wrap="none" lIns="0" tIns="0" rIns="0" bIns="0" rtlCol="0" anchor="t"/>
          <a:lstStyle/>
          <a:p>
            <a:pPr algn="l" latinLnBrk="1">
              <a:lnSpc>
                <a:spcPts val="3300"/>
              </a:lnSpc>
            </a:pPr>
            <a:r>
              <a:rPr lang="en-US" altLang="zh-CN" sz="1800" b="1" i="0" dirty="0">
                <a:solidFill>
                  <a:srgbClr val="000000"/>
                </a:solidFill>
                <a:latin typeface="微软雅黑" pitchFamily="34" charset="0"/>
                <a:ea typeface="微软雅黑" pitchFamily="34" charset="-122"/>
                <a:cs typeface="微软雅黑" pitchFamily="34" charset="-120"/>
              </a:rPr>
              <a:t>攻略上分</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楷体" pitchFamily="34" charset="-122"/>
                <a:cs typeface="微软雅黑" pitchFamily="34" charset="-120"/>
              </a:rPr>
              <a:t>本题为车辆在水平面转弯问题</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楷体" pitchFamily="34" charset="-122"/>
                <a:cs typeface="微软雅黑" pitchFamily="34" charset="-120"/>
              </a:rPr>
              <a:t>根据通法攻略</a:t>
            </a:r>
            <a:r>
              <a:rPr lang="en-US" altLang="zh-CN" sz="1800" b="0" i="0" dirty="0">
                <a:solidFill>
                  <a:srgbClr val="000000"/>
                </a:solidFill>
                <a:latin typeface="微软雅黑" pitchFamily="34" charset="0"/>
                <a:ea typeface="微软雅黑" pitchFamily="34" charset="-122"/>
                <a:cs typeface="微软雅黑" pitchFamily="34" charset="-120"/>
              </a:rPr>
              <a:t>12</a:t>
            </a:r>
            <a:r>
              <a:rPr lang="en-US" altLang="zh-CN" sz="1800" b="0" i="0" dirty="0">
                <a:solidFill>
                  <a:srgbClr val="000000"/>
                </a:solidFill>
                <a:latin typeface="微软雅黑" pitchFamily="34" charset="0"/>
                <a:ea typeface="楷体" pitchFamily="34" charset="-122"/>
                <a:cs typeface="微软雅黑" pitchFamily="34" charset="-120"/>
              </a:rPr>
              <a:t>中的思路</a:t>
            </a:r>
            <a:r>
              <a:rPr lang="en-US" altLang="zh-CN" sz="1800" b="0" i="0">
                <a:solidFill>
                  <a:srgbClr val="000000"/>
                </a:solidFill>
                <a:latin typeface="微软雅黑" pitchFamily="34" charset="0"/>
                <a:ea typeface="微软雅黑" pitchFamily="34" charset="-122"/>
                <a:cs typeface="微软雅黑" pitchFamily="34" charset="-120"/>
              </a:rPr>
              <a:t>，</a:t>
            </a:r>
            <a:r>
              <a:rPr lang="en-US" altLang="zh-CN" sz="1800" b="0" i="0">
                <a:solidFill>
                  <a:srgbClr val="000000"/>
                </a:solidFill>
                <a:latin typeface="微软雅黑" pitchFamily="34" charset="0"/>
                <a:ea typeface="楷体" pitchFamily="34" charset="-122"/>
                <a:cs typeface="微软雅黑" pitchFamily="34" charset="-120"/>
              </a:rPr>
              <a:t>临界情况为最大静摩擦力提供向心</a:t>
            </a:r>
          </a:p>
          <a:p>
            <a:pPr latinLnBrk="1">
              <a:lnSpc>
                <a:spcPts val="3100"/>
              </a:lnSpc>
            </a:pPr>
            <a:r>
              <a:rPr lang="en-US" altLang="zh-CN" b="0" i="0">
                <a:solidFill>
                  <a:srgbClr val="000000"/>
                </a:solidFill>
                <a:latin typeface="微软雅黑" pitchFamily="34" charset="0"/>
                <a:ea typeface="楷体" pitchFamily="34" charset="-122"/>
                <a:cs typeface="微软雅黑" pitchFamily="34" charset="-120"/>
              </a:rPr>
              <a:t>力</a:t>
            </a:r>
            <a:r>
              <a:rPr lang="en-US" altLang="zh-CN" b="0" i="0" dirty="0">
                <a:solidFill>
                  <a:srgbClr val="000000"/>
                </a:solidFill>
                <a:latin typeface="微软雅黑" pitchFamily="34" charset="0"/>
                <a:ea typeface="微软雅黑" pitchFamily="34" charset="-122"/>
                <a:cs typeface="微软雅黑" pitchFamily="34" charset="-120"/>
              </a:rPr>
              <a:t>，</a:t>
            </a:r>
            <a:r>
              <a:rPr lang="en-US" altLang="zh-CN" b="0" i="0" dirty="0">
                <a:solidFill>
                  <a:srgbClr val="000000"/>
                </a:solidFill>
                <a:latin typeface="微软雅黑" pitchFamily="34" charset="0"/>
                <a:ea typeface="楷体" pitchFamily="34" charset="-122"/>
                <a:cs typeface="微软雅黑" pitchFamily="34" charset="-120"/>
              </a:rPr>
              <a:t>再列式求解</a:t>
            </a:r>
            <a:r>
              <a:rPr lang="en-US" altLang="zh-CN" b="0" i="0" dirty="0">
                <a:solidFill>
                  <a:srgbClr val="000000"/>
                </a:solidFill>
                <a:latin typeface="微软雅黑" pitchFamily="34" charset="0"/>
                <a:ea typeface="微软雅黑" pitchFamily="34" charset="-122"/>
                <a:cs typeface="微软雅黑" pitchFamily="34" charset="-120"/>
              </a:rPr>
              <a:t>.</a:t>
            </a:r>
            <a:endParaRPr lang="en-US" altLang="zh-CN" dirty="0">
              <a:solidFill>
                <a:srgbClr val="000000"/>
              </a:solidFill>
            </a:endParaRPr>
          </a:p>
        </p:txBody>
      </p:sp>
      <mc:AlternateContent xmlns:mc="http://schemas.openxmlformats.org/markup-compatibility/2006">
        <mc:Choice xmlns:a14="http://schemas.microsoft.com/office/drawing/2010/main" Requires="a14">
          <p:sp>
            <p:nvSpPr>
              <p:cNvPr id="7" name="QC_6_AS.4_1#10b643f41?vop=1&amp;pid=869d09802&amp;color=0,0,0&amp;vtp=1&amp;bbb=1&amp;hb=1"/>
              <p:cNvSpPr/>
              <p:nvPr/>
            </p:nvSpPr>
            <p:spPr>
              <a:xfrm>
                <a:off x="832104" y="4121734"/>
                <a:ext cx="10533888" cy="1816100"/>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【解析】一辆汽车在水平地面上沿半径为</a:t>
                </a:r>
                <a14:m>
                  <m:oMath xmlns:m="http://schemas.openxmlformats.org/officeDocument/2006/math">
                    <m:r>
                      <a:rPr lang="en-US" altLang="zh-CN" sz="1800" b="0" i="0" smtClean="0">
                        <a:solidFill>
                          <a:srgbClr val="000000"/>
                        </a:solidFill>
                        <a:latin typeface="Cambria Math" pitchFamily="34" charset="0"/>
                        <a:ea typeface="Cambria Math" pitchFamily="34" charset="-122"/>
                        <a:cs typeface="Cambria Math" pitchFamily="34" charset="-120"/>
                      </a:rPr>
                      <m:t>𝑅</m:t>
                    </m:r>
                  </m:oMath>
                </a14:m>
                <a:r>
                  <a:rPr lang="en-US" altLang="zh-CN" sz="1800" b="0" i="0" dirty="0">
                    <a:solidFill>
                      <a:srgbClr val="000000"/>
                    </a:solidFill>
                    <a:latin typeface="微软雅黑" pitchFamily="34" charset="0"/>
                    <a:ea typeface="微软雅黑" pitchFamily="34" charset="-122"/>
                    <a:cs typeface="微软雅黑" pitchFamily="34" charset="-120"/>
                  </a:rPr>
                  <a:t>的轨迹转弯时，速度达到允许的最大值</a:t>
                </a:r>
                <a14:m>
                  <m:oMath xmlns:m="http://schemas.openxmlformats.org/officeDocument/2006/math">
                    <m:r>
                      <a:rPr lang="en-US" altLang="zh-CN" sz="1800" b="0" i="0" smtClean="0">
                        <a:solidFill>
                          <a:srgbClr val="000000"/>
                        </a:solidFill>
                        <a:latin typeface="Cambria Math" pitchFamily="34" charset="0"/>
                        <a:ea typeface="Cambria Math" pitchFamily="34" charset="-122"/>
                        <a:cs typeface="Cambria Math" pitchFamily="34" charset="-120"/>
                      </a:rPr>
                      <m:t>𝑣</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，根据牛顿第二定律</a:t>
                </a:r>
              </a:p>
              <a:p>
                <a:pPr latinLnBrk="1">
                  <a:lnSpc>
                    <a:spcPts val="3400"/>
                  </a:lnSpc>
                </a:pPr>
                <a:r>
                  <a:rPr lang="en-US" altLang="zh-CN" sz="1800" b="0" i="0">
                    <a:solidFill>
                      <a:srgbClr val="000000"/>
                    </a:solidFill>
                    <a:latin typeface="微软雅黑" pitchFamily="34" charset="0"/>
                    <a:ea typeface="微软雅黑" pitchFamily="34" charset="-122"/>
                    <a:cs typeface="微软雅黑" pitchFamily="34" charset="-120"/>
                  </a:rPr>
                  <a:t>可得</a:t>
                </a:r>
                <a14:m>
                  <m:oMath xmlns:m="http://schemas.openxmlformats.org/officeDocument/2006/math">
                    <m:sSub>
                      <m:sSub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𝑓</m:t>
                        </m:r>
                      </m:e>
                      <m:sub>
                        <m:r>
                          <m:rPr>
                            <m:sty m:val="p"/>
                          </m:rPr>
                          <a:rPr lang="en-US" altLang="zh-CN" sz="1800" b="0" i="0">
                            <a:solidFill>
                              <a:srgbClr val="000000"/>
                            </a:solidFill>
                            <a:latin typeface="Cambria Math" pitchFamily="34" charset="0"/>
                            <a:ea typeface="Cambria Math" pitchFamily="34" charset="-122"/>
                            <a:cs typeface="Cambria Math" pitchFamily="34" charset="-120"/>
                          </a:rPr>
                          <m:t>max</m:t>
                        </m:r>
                      </m:sub>
                    </m:sSub>
                    <m:r>
                      <a:rPr lang="en-US" altLang="zh-CN" sz="1800" b="0" i="0" smtClean="0">
                        <a:solidFill>
                          <a:srgbClr val="000000"/>
                        </a:solidFill>
                        <a:latin typeface="Cambria Math" pitchFamily="34" charset="0"/>
                        <a:ea typeface="Cambria Math" pitchFamily="34" charset="-122"/>
                        <a:cs typeface="Cambria Math" pitchFamily="34" charset="-120"/>
                      </a:rPr>
                      <m:t>=</m:t>
                    </m:r>
                    <m:r>
                      <a:rPr lang="en-US" altLang="zh-CN" sz="1800" b="0" i="0" smtClean="0">
                        <a:solidFill>
                          <a:srgbClr val="000000"/>
                        </a:solidFill>
                        <a:latin typeface="Cambria Math" pitchFamily="34" charset="0"/>
                        <a:ea typeface="Cambria Math" pitchFamily="34" charset="-122"/>
                        <a:cs typeface="Cambria Math" pitchFamily="34" charset="-120"/>
                      </a:rPr>
                      <m:t>𝑚</m:t>
                    </m:r>
                    <m:f>
                      <m:f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fPr>
                      <m:num>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𝑣</m:t>
                            </m:r>
                          </m:e>
                          <m:sup>
                            <m:r>
                              <a:rPr lang="en-US" altLang="zh-CN" sz="1800" b="0" i="0">
                                <a:solidFill>
                                  <a:srgbClr val="000000"/>
                                </a:solidFill>
                                <a:latin typeface="Cambria Math" pitchFamily="34" charset="0"/>
                                <a:ea typeface="Cambria Math" pitchFamily="34" charset="-122"/>
                                <a:cs typeface="Cambria Math" pitchFamily="34" charset="-120"/>
                              </a:rPr>
                              <m:t>2</m:t>
                            </m:r>
                          </m:sup>
                        </m:sSup>
                      </m:num>
                      <m:den>
                        <m:r>
                          <a:rPr lang="en-US" altLang="zh-CN" sz="1800" b="0" i="0">
                            <a:solidFill>
                              <a:srgbClr val="000000"/>
                            </a:solidFill>
                            <a:latin typeface="Cambria Math" pitchFamily="34" charset="0"/>
                            <a:ea typeface="Cambria Math" pitchFamily="34" charset="-122"/>
                            <a:cs typeface="Cambria Math" pitchFamily="34" charset="-120"/>
                          </a:rPr>
                          <m:t>𝑅</m:t>
                        </m:r>
                      </m:den>
                    </m:f>
                  </m:oMath>
                </a14:m>
                <a:r>
                  <a:rPr lang="en-US" altLang="zh-CN" sz="1800" b="0" i="0" dirty="0">
                    <a:solidFill>
                      <a:srgbClr val="000000"/>
                    </a:solidFill>
                    <a:latin typeface="微软雅黑" pitchFamily="34" charset="0"/>
                    <a:ea typeface="微软雅黑" pitchFamily="34" charset="-122"/>
                    <a:cs typeface="微软雅黑" pitchFamily="34" charset="-120"/>
                  </a:rPr>
                  <a:t>，当这辆汽车在同样地面上转弯的轨迹半径减为</a:t>
                </a:r>
                <a14:m>
                  <m:oMath xmlns:m="http://schemas.openxmlformats.org/officeDocument/2006/math">
                    <m:f>
                      <m:f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𝑅</m:t>
                        </m:r>
                      </m:num>
                      <m:den>
                        <m:r>
                          <a:rPr lang="en-US" altLang="zh-CN" sz="1800" b="0" i="0">
                            <a:solidFill>
                              <a:srgbClr val="000000"/>
                            </a:solidFill>
                            <a:latin typeface="Cambria Math" pitchFamily="34" charset="0"/>
                            <a:ea typeface="Cambria Math" pitchFamily="34" charset="-122"/>
                            <a:cs typeface="Cambria Math" pitchFamily="34" charset="-120"/>
                          </a:rPr>
                          <m:t>4</m:t>
                        </m:r>
                      </m:den>
                    </m:f>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时，为避免发生事故，允许的最大速度</a:t>
                </a:r>
              </a:p>
              <a:p>
                <a:pPr latinLnBrk="1">
                  <a:lnSpc>
                    <a:spcPts val="4300"/>
                  </a:lnSpc>
                </a:pPr>
                <a:r>
                  <a:rPr lang="en-US" altLang="zh-CN" sz="1800" b="0" i="0">
                    <a:solidFill>
                      <a:srgbClr val="000000"/>
                    </a:solidFill>
                    <a:latin typeface="微软雅黑" pitchFamily="34" charset="0"/>
                    <a:ea typeface="微软雅黑" pitchFamily="34" charset="-122"/>
                    <a:cs typeface="微软雅黑" pitchFamily="34" charset="-120"/>
                  </a:rPr>
                  <a:t>大小满足</a:t>
                </a:r>
                <a14:m>
                  <m:oMath xmlns:m="http://schemas.openxmlformats.org/officeDocument/2006/math">
                    <m:sSub>
                      <m:sSub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𝑓</m:t>
                        </m:r>
                      </m:e>
                      <m:sub>
                        <m:r>
                          <m:rPr>
                            <m:sty m:val="p"/>
                          </m:rPr>
                          <a:rPr lang="en-US" altLang="zh-CN" sz="1800" b="0" i="0">
                            <a:solidFill>
                              <a:srgbClr val="000000"/>
                            </a:solidFill>
                            <a:latin typeface="Cambria Math" pitchFamily="34" charset="0"/>
                            <a:ea typeface="Cambria Math" pitchFamily="34" charset="-122"/>
                            <a:cs typeface="Cambria Math" pitchFamily="34" charset="-120"/>
                          </a:rPr>
                          <m:t>max</m:t>
                        </m:r>
                      </m:sub>
                    </m:sSub>
                    <m:r>
                      <a:rPr lang="en-US" altLang="zh-CN" sz="1800" b="0" i="0" smtClean="0">
                        <a:solidFill>
                          <a:srgbClr val="000000"/>
                        </a:solidFill>
                        <a:latin typeface="Cambria Math" pitchFamily="34" charset="0"/>
                        <a:ea typeface="Cambria Math" pitchFamily="34" charset="-122"/>
                        <a:cs typeface="Cambria Math" pitchFamily="34" charset="-120"/>
                      </a:rPr>
                      <m:t>=</m:t>
                    </m:r>
                    <m:r>
                      <a:rPr lang="en-US" altLang="zh-CN" sz="1800" b="0" i="0" smtClean="0">
                        <a:solidFill>
                          <a:srgbClr val="000000"/>
                        </a:solidFill>
                        <a:latin typeface="Cambria Math" pitchFamily="34" charset="0"/>
                        <a:ea typeface="Cambria Math" pitchFamily="34" charset="-122"/>
                        <a:cs typeface="Cambria Math" pitchFamily="34" charset="-120"/>
                      </a:rPr>
                      <m:t>𝑚</m:t>
                    </m:r>
                    <m:f>
                      <m:f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fPr>
                      <m:num>
                        <m:sSubSup>
                          <m:sSub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SupPr>
                          <m:e>
                            <m:r>
                              <a:rPr lang="en-US" altLang="zh-CN" sz="1800" b="0" i="0">
                                <a:solidFill>
                                  <a:srgbClr val="000000"/>
                                </a:solidFill>
                                <a:latin typeface="Cambria Math" pitchFamily="34" charset="0"/>
                                <a:ea typeface="Cambria Math" pitchFamily="34" charset="-122"/>
                                <a:cs typeface="Cambria Math" pitchFamily="34" charset="-120"/>
                              </a:rPr>
                              <m:t>𝑣</m:t>
                            </m:r>
                          </m:e>
                          <m:sub>
                            <m:r>
                              <m:rPr>
                                <m:sty m:val="p"/>
                              </m:rPr>
                              <a:rPr lang="en-US" altLang="zh-CN" sz="1800" b="0" i="0">
                                <a:solidFill>
                                  <a:srgbClr val="000000"/>
                                </a:solidFill>
                                <a:latin typeface="Cambria Math" pitchFamily="34" charset="0"/>
                                <a:ea typeface="Cambria Math" pitchFamily="34" charset="-122"/>
                                <a:cs typeface="Cambria Math" pitchFamily="34" charset="-120"/>
                              </a:rPr>
                              <m:t>max</m:t>
                            </m:r>
                          </m:sub>
                          <m:sup>
                            <m:r>
                              <a:rPr lang="en-US" altLang="zh-CN" sz="1800" b="0" i="0">
                                <a:solidFill>
                                  <a:srgbClr val="000000"/>
                                </a:solidFill>
                                <a:latin typeface="Cambria Math" pitchFamily="34" charset="0"/>
                                <a:ea typeface="Cambria Math" pitchFamily="34" charset="-122"/>
                                <a:cs typeface="Cambria Math" pitchFamily="34" charset="-120"/>
                              </a:rPr>
                              <m:t>2</m:t>
                            </m:r>
                          </m:sup>
                        </m:sSubSup>
                      </m:num>
                      <m:den>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𝑅</m:t>
                            </m:r>
                          </m:num>
                          <m:den>
                            <m:r>
                              <a:rPr lang="en-US" altLang="zh-CN" sz="1800" b="0" i="0">
                                <a:solidFill>
                                  <a:srgbClr val="000000"/>
                                </a:solidFill>
                                <a:latin typeface="Cambria Math" pitchFamily="34" charset="0"/>
                                <a:ea typeface="Cambria Math" pitchFamily="34" charset="-122"/>
                                <a:cs typeface="Cambria Math" pitchFamily="34" charset="-120"/>
                              </a:rPr>
                              <m:t>4</m:t>
                            </m:r>
                          </m:den>
                        </m:f>
                      </m:den>
                    </m:f>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A0AF"/>
                    </a:solidFill>
                    <a:latin typeface="微软雅黑" pitchFamily="34" charset="0"/>
                    <a:ea typeface="楷体" pitchFamily="34" charset="-122"/>
                    <a:cs typeface="微软雅黑" pitchFamily="34" charset="-120"/>
                  </a:rPr>
                  <a:t>（通法攻略12</a:t>
                </a:r>
                <a:r>
                  <a:rPr lang="en-US" altLang="zh-CN" sz="1800" b="0" i="0" dirty="0">
                    <a:solidFill>
                      <a:srgbClr val="00A0AF"/>
                    </a:solidFill>
                    <a:latin typeface="SimSun" pitchFamily="34" charset="0"/>
                    <a:ea typeface="SimSun" pitchFamily="34" charset="-122"/>
                    <a:cs typeface="SimSun" pitchFamily="34" charset="-120"/>
                  </a:rPr>
                  <a:t> </a:t>
                </a:r>
                <a:r>
                  <a:rPr lang="en-US" altLang="zh-CN" sz="1800" b="0" i="0" dirty="0">
                    <a:solidFill>
                      <a:srgbClr val="00A0AF"/>
                    </a:solidFill>
                    <a:latin typeface="微软雅黑" pitchFamily="34" charset="0"/>
                    <a:ea typeface="楷体" pitchFamily="34" charset="-122"/>
                    <a:cs typeface="微软雅黑" pitchFamily="34" charset="-120"/>
                  </a:rPr>
                  <a:t>车辆转弯问题——常见水平圆周运动向心力的来源分析</a:t>
                </a:r>
                <a:r>
                  <a:rPr lang="en-US" altLang="zh-CN" sz="1800" b="0" i="0">
                    <a:solidFill>
                      <a:srgbClr val="00A0AF"/>
                    </a:solidFill>
                    <a:latin typeface="微软雅黑" pitchFamily="34" charset="0"/>
                    <a:ea typeface="楷体" pitchFamily="34" charset="-122"/>
                    <a:cs typeface="微软雅黑" pitchFamily="34" charset="-120"/>
                  </a:rPr>
                  <a:t>）</a:t>
                </a:r>
                <a:r>
                  <a:rPr lang="en-US" altLang="zh-CN" sz="1800" b="0" i="0">
                    <a:solidFill>
                      <a:srgbClr val="000000"/>
                    </a:solidFill>
                    <a:latin typeface="微软雅黑" pitchFamily="34" charset="0"/>
                    <a:ea typeface="微软雅黑" pitchFamily="34" charset="-122"/>
                    <a:cs typeface="微软雅黑" pitchFamily="34" charset="-120"/>
                  </a:rPr>
                  <a:t>，联立解</a:t>
                </a:r>
              </a:p>
              <a:p>
                <a:pPr latinLnBrk="1">
                  <a:lnSpc>
                    <a:spcPts val="3300"/>
                  </a:lnSpc>
                </a:pPr>
                <a:r>
                  <a:rPr lang="en-US" altLang="zh-CN" b="0" i="0">
                    <a:solidFill>
                      <a:srgbClr val="000000"/>
                    </a:solidFill>
                    <a:latin typeface="微软雅黑" pitchFamily="34" charset="0"/>
                    <a:ea typeface="微软雅黑" pitchFamily="34" charset="-122"/>
                    <a:cs typeface="微软雅黑" pitchFamily="34" charset="-120"/>
                  </a:rPr>
                  <a:t>得</a:t>
                </a:r>
                <a14:m>
                  <m:oMath xmlns:m="http://schemas.openxmlformats.org/officeDocument/2006/math">
                    <m:sSub>
                      <m:sSubPr>
                        <m:ctrlPr>
                          <a:rPr lang="en-US" altLang="zh-CN" b="0" i="1" dirty="0" smtClean="0">
                            <a:solidFill>
                              <a:srgbClr val="000000"/>
                            </a:solidFill>
                            <a:latin typeface="Cambria Math" panose="02040503050406030204" pitchFamily="18" charset="0"/>
                            <a:ea typeface="微软雅黑" pitchFamily="34" charset="-122"/>
                            <a:cs typeface="微软雅黑" pitchFamily="34" charset="-120"/>
                          </a:rPr>
                        </m:ctrlPr>
                      </m:sSubPr>
                      <m:e>
                        <m:r>
                          <a:rPr lang="en-US" altLang="zh-CN" b="0" i="0">
                            <a:solidFill>
                              <a:srgbClr val="000000"/>
                            </a:solidFill>
                            <a:latin typeface="Cambria Math" pitchFamily="34" charset="0"/>
                            <a:ea typeface="Cambria Math" pitchFamily="34" charset="-122"/>
                            <a:cs typeface="Cambria Math" pitchFamily="34" charset="-120"/>
                          </a:rPr>
                          <m:t>𝑣</m:t>
                        </m:r>
                      </m:e>
                      <m:sub>
                        <m:r>
                          <m:rPr>
                            <m:sty m:val="p"/>
                          </m:rPr>
                          <a:rPr lang="en-US" altLang="zh-CN" b="0" i="0">
                            <a:solidFill>
                              <a:srgbClr val="000000"/>
                            </a:solidFill>
                            <a:latin typeface="Cambria Math" pitchFamily="34" charset="0"/>
                            <a:ea typeface="Cambria Math" pitchFamily="34" charset="-122"/>
                            <a:cs typeface="Cambria Math" pitchFamily="34" charset="-120"/>
                          </a:rPr>
                          <m:t>max</m:t>
                        </m:r>
                      </m:sub>
                    </m:sSub>
                    <m:r>
                      <a:rPr lang="en-US" altLang="zh-CN" b="0" i="0" smtClean="0">
                        <a:solidFill>
                          <a:srgbClr val="000000"/>
                        </a:solidFill>
                        <a:latin typeface="Cambria Math" pitchFamily="34" charset="0"/>
                        <a:ea typeface="Cambria Math" pitchFamily="34" charset="-122"/>
                        <a:cs typeface="Cambria Math" pitchFamily="34" charset="-120"/>
                      </a:rPr>
                      <m:t>=</m:t>
                    </m:r>
                    <m:f>
                      <m:fPr>
                        <m:ctrlPr>
                          <a:rPr lang="en-US" altLang="zh-CN" b="0" i="1" dirty="0" smtClean="0">
                            <a:solidFill>
                              <a:srgbClr val="000000"/>
                            </a:solidFill>
                            <a:latin typeface="Cambria Math" panose="02040503050406030204" pitchFamily="18" charset="0"/>
                            <a:ea typeface="微软雅黑" pitchFamily="34" charset="-122"/>
                            <a:cs typeface="微软雅黑" pitchFamily="34" charset="-120"/>
                          </a:rPr>
                        </m:ctrlPr>
                      </m:fPr>
                      <m:num>
                        <m:r>
                          <a:rPr lang="en-US" altLang="zh-CN" b="0" i="0">
                            <a:solidFill>
                              <a:srgbClr val="000000"/>
                            </a:solidFill>
                            <a:latin typeface="Cambria Math" pitchFamily="34" charset="0"/>
                            <a:ea typeface="Cambria Math" pitchFamily="34" charset="-122"/>
                            <a:cs typeface="Cambria Math" pitchFamily="34" charset="-120"/>
                          </a:rPr>
                          <m:t>𝑣</m:t>
                        </m:r>
                      </m:num>
                      <m:den>
                        <m:r>
                          <a:rPr lang="en-US" altLang="zh-CN" b="0" i="0">
                            <a:solidFill>
                              <a:srgbClr val="000000"/>
                            </a:solidFill>
                            <a:latin typeface="Cambria Math" pitchFamily="34" charset="0"/>
                            <a:ea typeface="Cambria Math" pitchFamily="34" charset="-122"/>
                            <a:cs typeface="Cambria Math" pitchFamily="34" charset="-120"/>
                          </a:rPr>
                          <m:t>2</m:t>
                        </m:r>
                      </m:den>
                    </m:f>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dirty="0">
                    <a:solidFill>
                      <a:srgbClr val="000000"/>
                    </a:solidFill>
                    <a:latin typeface="微软雅黑" pitchFamily="34" charset="0"/>
                    <a:ea typeface="微软雅黑" pitchFamily="34" charset="-122"/>
                    <a:cs typeface="微软雅黑" pitchFamily="34" charset="-120"/>
                  </a:rPr>
                  <a:t>，故A正确.</a:t>
                </a:r>
                <a:endParaRPr lang="en-US" altLang="zh-CN" dirty="0">
                  <a:solidFill>
                    <a:srgbClr val="000000"/>
                  </a:solidFill>
                </a:endParaRPr>
              </a:p>
            </p:txBody>
          </p:sp>
        </mc:Choice>
        <mc:Fallback>
          <p:sp>
            <p:nvSpPr>
              <p:cNvPr id="7" name="QC_6_AS.4_1#10b643f41?vop=1&amp;pid=869d09802&amp;color=0,0,0&amp;vtp=1&amp;bbb=1&amp;hb=1"/>
              <p:cNvSpPr>
                <a:spLocks noRot="1" noChangeAspect="1" noMove="1" noResize="1" noEditPoints="1" noAdjustHandles="1" noChangeArrowheads="1" noChangeShapeType="1" noTextEdit="1"/>
              </p:cNvSpPr>
              <p:nvPr/>
            </p:nvSpPr>
            <p:spPr>
              <a:xfrm>
                <a:off x="832104" y="4121734"/>
                <a:ext cx="10533888" cy="1816100"/>
              </a:xfrm>
              <a:prstGeom prst="rect">
                <a:avLst/>
              </a:prstGeom>
              <a:blipFill>
                <a:blip r:embed="rId5"/>
                <a:stretch>
                  <a:fillRect l="-1389" r="-868" b="-4698"/>
                </a:stretch>
              </a:blipFill>
              <a:ln/>
            </p:spPr>
            <p:txBody>
              <a:bodyPr/>
              <a:lstStyle/>
              <a:p>
                <a:r>
                  <a:rPr lang="zh-CN" altLang="en-US">
                    <a:noFill/>
                  </a:rPr>
                  <a:t> </a:t>
                </a:r>
              </a:p>
            </p:txBody>
          </p:sp>
        </mc:Fallback>
      </mc:AlternateContent>
      <p:sp>
        <p:nvSpPr>
          <p:cNvPr id="8" name="QC_6_AS.4_1#10b643f41?vop=1&amp;pid=869d09802&amp;color=0,0,0&amp;vtp=1&amp;bbb=1&amp;hb=1&amp;uw=1">
            <a:extLst>
              <a:ext uri="{FF2B5EF4-FFF2-40B4-BE49-F238E27FC236}">
                <a16:creationId xmlns:a16="http://schemas.microsoft.com/office/drawing/2014/main" id="{6997FA92-F61F-1294-8FA2-4E7A8D2B31DD}"/>
              </a:ext>
            </a:extLst>
          </p:cNvPr>
          <p:cNvSpPr/>
          <p:nvPr/>
        </p:nvSpPr>
        <p:spPr>
          <a:xfrm>
            <a:off x="7811643" y="4537437"/>
            <a:ext cx="3497264" cy="438595"/>
          </a:xfrm>
          <a:prstGeom prst="rect">
            <a:avLst/>
          </a:prstGeom>
          <a:solidFill>
            <a:schemeClr val="accent1">
              <a:alpha val="0"/>
            </a:schemeClr>
          </a:solidFill>
          <a:ln w="12700" cap="flat" cmpd="sng" algn="ctr">
            <a:solidFill>
              <a:srgbClr val="FFFFFF">
                <a:alpha val="0"/>
              </a:srgbClr>
            </a:solidFill>
            <a:prstDash val="solid"/>
            <a:miter lim="800000"/>
            <a:headEnd type="none" w="med" len="med"/>
            <a:tailEnd type="none" w="med" len="med"/>
          </a:ln>
        </p:spPr>
        <p:style>
          <a:lnRef idx="2">
            <a:schemeClr val="accent1">
              <a:shade val="15000"/>
            </a:schemeClr>
          </a:lnRef>
          <a:fillRef idx="1">
            <a:schemeClr val="accent1"/>
          </a:fillRef>
          <a:effectRef idx="0">
            <a:schemeClr val="accent1"/>
          </a:effectRef>
          <a:fontRef idx="minor">
            <a:schemeClr val="lt1"/>
          </a:fontRef>
        </p:style>
        <p:txBody>
          <a:bodyPr wrap="none" lIns="0" tIns="0" rIns="0" bIns="0" rtlCol="0" anchor="ctr"/>
          <a:lstStyle/>
          <a:p>
            <a:pPr>
              <a:lnSpc>
                <a:spcPts val="4160"/>
              </a:lnSpc>
            </a:pPr>
            <a:r>
              <a:rPr kumimoji="0" lang="en-US" altLang="zh-CN" sz="100" b="0" i="0" u="wavy" strike="noStrike" kern="0" cap="none" spc="-10300" normalizeH="0" baseline="0" noProof="0">
                <a:ln>
                  <a:noFill/>
                </a:ln>
                <a:solidFill>
                  <a:srgbClr val="00A0AF"/>
                </a:solidFill>
                <a:effectLst/>
                <a:uLnTx/>
                <a:uFill>
                  <a:solidFill>
                    <a:srgbClr val="00A0AF"/>
                  </a:solidFill>
                </a:uFill>
                <a:latin typeface="SimSun" panose="02010600030101010101" pitchFamily="2" charset="-122"/>
              </a:rPr>
              <a:t>.</a:t>
            </a:r>
            <a:r>
              <a:rPr kumimoji="0" lang="en-US" altLang="zh-CN" sz="1800" b="0" i="0" u="wavy" strike="noStrike" kern="0" cap="none" spc="0" normalizeH="0" baseline="0" noProof="0">
                <a:ln>
                  <a:noFill/>
                </a:ln>
                <a:solidFill>
                  <a:srgbClr val="00A0AF"/>
                </a:solidFill>
                <a:effectLst/>
                <a:uLnTx/>
                <a:uFill>
                  <a:solidFill>
                    <a:srgbClr val="00A0AF"/>
                  </a:solidFill>
                </a:uFill>
                <a:latin typeface="SimSun" panose="02010600030101010101" pitchFamily="2" charset="-122"/>
              </a:rPr>
              <a:t>                               </a:t>
            </a:r>
            <a:r>
              <a:rPr kumimoji="0" lang="en-US" altLang="zh-CN" sz="100" b="0" i="0" u="wavy" strike="noStrike" kern="0" cap="none" spc="-10300" normalizeH="0" baseline="0" noProof="0">
                <a:ln>
                  <a:noFill/>
                </a:ln>
                <a:solidFill>
                  <a:srgbClr val="00A0AF"/>
                </a:solidFill>
                <a:effectLst/>
                <a:uLnTx/>
                <a:uFill>
                  <a:solidFill>
                    <a:srgbClr val="00A0AF"/>
                  </a:solidFill>
                </a:uFill>
                <a:latin typeface="SimSun" panose="02010600030101010101" pitchFamily="2" charset="-122"/>
              </a:rPr>
              <a:t>.</a:t>
            </a:r>
            <a:endParaRPr kumimoji="0" lang="en-US" altLang="zh-CN" sz="100" b="0" i="0" u="wavy" strike="noStrike" kern="0" cap="none" spc="-10300" normalizeH="0" baseline="0" noProof="0" dirty="0">
              <a:ln>
                <a:noFill/>
              </a:ln>
              <a:solidFill>
                <a:srgbClr val="00A0AF"/>
              </a:solidFill>
              <a:effectLst/>
              <a:uLnTx/>
              <a:uFill>
                <a:solidFill>
                  <a:srgbClr val="00A0AF"/>
                </a:solidFill>
              </a:uFill>
              <a:latin typeface="SimSun" panose="02010600030101010101" pitchFamily="2" charset="-122"/>
            </a:endParaRPr>
          </a:p>
        </p:txBody>
      </p:sp>
      <p:sp>
        <p:nvSpPr>
          <p:cNvPr id="9" name="QC_6_AS.4_1#10b643f41?vop=1&amp;pid=869d09802&amp;color=0,0,0&amp;vtp=1&amp;bbb=1&amp;hb=1&amp;uw=1">
            <a:extLst>
              <a:ext uri="{FF2B5EF4-FFF2-40B4-BE49-F238E27FC236}">
                <a16:creationId xmlns:a16="http://schemas.microsoft.com/office/drawing/2014/main" id="{E56DBF47-6889-0062-B2BC-21F25ACC3710}"/>
              </a:ext>
            </a:extLst>
          </p:cNvPr>
          <p:cNvSpPr/>
          <p:nvPr/>
        </p:nvSpPr>
        <p:spPr>
          <a:xfrm>
            <a:off x="832104" y="4969237"/>
            <a:ext cx="2272348" cy="552895"/>
          </a:xfrm>
          <a:prstGeom prst="rect">
            <a:avLst/>
          </a:prstGeom>
          <a:solidFill>
            <a:schemeClr val="accent1">
              <a:alpha val="0"/>
            </a:schemeClr>
          </a:solidFill>
          <a:ln w="12700" cap="flat" cmpd="sng" algn="ctr">
            <a:solidFill>
              <a:srgbClr val="FFFFFF">
                <a:alpha val="0"/>
              </a:srgbClr>
            </a:solidFill>
            <a:prstDash val="solid"/>
            <a:miter lim="800000"/>
            <a:headEnd type="none" w="med" len="med"/>
            <a:tailEnd type="none" w="med" len="med"/>
          </a:ln>
        </p:spPr>
        <p:style>
          <a:lnRef idx="2">
            <a:schemeClr val="accent1">
              <a:shade val="15000"/>
            </a:schemeClr>
          </a:lnRef>
          <a:fillRef idx="1">
            <a:schemeClr val="accent1"/>
          </a:fillRef>
          <a:effectRef idx="0">
            <a:schemeClr val="accent1"/>
          </a:effectRef>
          <a:fontRef idx="minor">
            <a:schemeClr val="lt1"/>
          </a:fontRef>
        </p:style>
        <p:txBody>
          <a:bodyPr wrap="none" lIns="0" tIns="0" rIns="0" bIns="0" rtlCol="0" anchor="ctr"/>
          <a:lstStyle/>
          <a:p>
            <a:pPr>
              <a:lnSpc>
                <a:spcPts val="5360"/>
              </a:lnSpc>
            </a:pPr>
            <a:r>
              <a:rPr kumimoji="0" lang="en-US" altLang="zh-CN" sz="100" b="0" i="0" u="wavy" strike="noStrike" kern="0" cap="none" spc="-10300" normalizeH="0" baseline="0" noProof="0">
                <a:ln>
                  <a:noFill/>
                </a:ln>
                <a:solidFill>
                  <a:srgbClr val="00A0AF"/>
                </a:solidFill>
                <a:effectLst/>
                <a:uLnTx/>
                <a:uFill>
                  <a:solidFill>
                    <a:srgbClr val="00A0AF"/>
                  </a:solidFill>
                </a:uFill>
                <a:latin typeface="SimSun" panose="02010600030101010101" pitchFamily="2" charset="-122"/>
              </a:rPr>
              <a:t>.</a:t>
            </a:r>
            <a:r>
              <a:rPr kumimoji="0" lang="en-US" altLang="zh-CN" sz="1800" b="0" i="0" u="wavy" strike="noStrike" kern="0" cap="none" spc="0" normalizeH="0" baseline="0" noProof="0">
                <a:ln>
                  <a:noFill/>
                </a:ln>
                <a:solidFill>
                  <a:srgbClr val="00A0AF"/>
                </a:solidFill>
                <a:effectLst/>
                <a:uLnTx/>
                <a:uFill>
                  <a:solidFill>
                    <a:srgbClr val="00A0AF"/>
                  </a:solidFill>
                </a:uFill>
                <a:latin typeface="SimSun" panose="02010600030101010101" pitchFamily="2" charset="-122"/>
              </a:rPr>
              <a:t>                    </a:t>
            </a:r>
            <a:r>
              <a:rPr kumimoji="0" lang="en-US" altLang="zh-CN" sz="100" b="0" i="0" u="wavy" strike="noStrike" kern="0" cap="none" spc="-10300" normalizeH="0" baseline="0" noProof="0">
                <a:ln>
                  <a:noFill/>
                </a:ln>
                <a:solidFill>
                  <a:srgbClr val="00A0AF"/>
                </a:solidFill>
                <a:effectLst/>
                <a:uLnTx/>
                <a:uFill>
                  <a:solidFill>
                    <a:srgbClr val="00A0AF"/>
                  </a:solidFill>
                </a:uFill>
                <a:latin typeface="SimSun" panose="02010600030101010101" pitchFamily="2" charset="-122"/>
              </a:rPr>
              <a:t>.</a:t>
            </a:r>
            <a:endParaRPr kumimoji="0" lang="en-US" altLang="zh-CN" sz="100" b="0" i="0" u="wavy" strike="noStrike" kern="0" cap="none" spc="-10300" normalizeH="0" baseline="0" noProof="0" dirty="0">
              <a:ln>
                <a:noFill/>
              </a:ln>
              <a:solidFill>
                <a:srgbClr val="00A0AF"/>
              </a:solidFill>
              <a:effectLst/>
              <a:uLnTx/>
              <a:uFill>
                <a:solidFill>
                  <a:srgbClr val="00A0AF"/>
                </a:solidFill>
              </a:uFill>
              <a:latin typeface="SimSun" panose="02010600030101010101" pitchFamily="2"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 calcmode="lin" valueType="num">
                                      <p:cBhvr additive="base">
                                        <p:cTn id="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8" dur="500" fill="hold"/>
                                        <p:tgtEl>
                                          <p:spTgt spid="4">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anim calcmode="lin" valueType="num">
                                      <p:cBhvr additive="base">
                                        <p:cTn id="1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6">
                                            <p:bg/>
                                          </p:spTgt>
                                        </p:tgtEl>
                                        <p:attrNameLst>
                                          <p:attrName>style.visibility</p:attrName>
                                        </p:attrNameLst>
                                      </p:cBhvr>
                                      <p:to>
                                        <p:strVal val="visible"/>
                                      </p:to>
                                    </p:set>
                                    <p:anim calcmode="lin" valueType="num">
                                      <p:cBhvr additive="base">
                                        <p:cTn id="17" dur="500" fill="hold"/>
                                        <p:tgtEl>
                                          <p:spTgt spid="6">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6">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6">
                                            <p:txEl>
                                              <p:pRg st="0" end="0"/>
                                            </p:txEl>
                                          </p:spTgt>
                                        </p:tgtEl>
                                        <p:attrNameLst>
                                          <p:attrName>style.visibility</p:attrName>
                                        </p:attrNameLst>
                                      </p:cBhvr>
                                      <p:to>
                                        <p:strVal val="visible"/>
                                      </p:to>
                                    </p:set>
                                    <p:anim calcmode="lin" valueType="num">
                                      <p:cBhvr additive="base">
                                        <p:cTn id="21"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6">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6">
                                            <p:txEl>
                                              <p:pRg st="1" end="1"/>
                                            </p:txEl>
                                          </p:spTgt>
                                        </p:tgtEl>
                                        <p:attrNameLst>
                                          <p:attrName>style.visibility</p:attrName>
                                        </p:attrNameLst>
                                      </p:cBhvr>
                                      <p:to>
                                        <p:strVal val="visible"/>
                                      </p:to>
                                    </p:set>
                                    <p:anim calcmode="lin" valueType="num">
                                      <p:cBhvr additive="base">
                                        <p:cTn id="25"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 calcmode="lin" valueType="num">
                                      <p:cBhvr additive="base">
                                        <p:cTn id="31" dur="500" fill="hold"/>
                                        <p:tgtEl>
                                          <p:spTgt spid="7">
                                            <p:bg/>
                                          </p:spTgt>
                                        </p:tgtEl>
                                        <p:attrNameLst>
                                          <p:attrName>ppt_x</p:attrName>
                                        </p:attrNameLst>
                                      </p:cBhvr>
                                      <p:tavLst>
                                        <p:tav tm="0">
                                          <p:val>
                                            <p:strVal val="#ppt_x"/>
                                          </p:val>
                                        </p:tav>
                                        <p:tav tm="100000">
                                          <p:val>
                                            <p:strVal val="#ppt_x"/>
                                          </p:val>
                                        </p:tav>
                                      </p:tavLst>
                                    </p:anim>
                                    <p:anim calcmode="lin" valueType="num">
                                      <p:cBhvr additive="base">
                                        <p:cTn id="32" dur="500" fill="hold"/>
                                        <p:tgtEl>
                                          <p:spTgt spid="7">
                                            <p:bg/>
                                          </p:spTgt>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7">
                                            <p:txEl>
                                              <p:pRg st="0" end="0"/>
                                            </p:txEl>
                                          </p:spTgt>
                                        </p:tgtEl>
                                        <p:attrNameLst>
                                          <p:attrName>style.visibility</p:attrName>
                                        </p:attrNameLst>
                                      </p:cBhvr>
                                      <p:to>
                                        <p:strVal val="visible"/>
                                      </p:to>
                                    </p:set>
                                    <p:anim calcmode="lin" valueType="num">
                                      <p:cBhvr additive="base">
                                        <p:cTn id="3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7">
                                            <p:txEl>
                                              <p:pRg st="0" end="0"/>
                                            </p:txEl>
                                          </p:spTgt>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7">
                                            <p:txEl>
                                              <p:pRg st="1" end="1"/>
                                            </p:txEl>
                                          </p:spTgt>
                                        </p:tgtEl>
                                        <p:attrNameLst>
                                          <p:attrName>style.visibility</p:attrName>
                                        </p:attrNameLst>
                                      </p:cBhvr>
                                      <p:to>
                                        <p:strVal val="visible"/>
                                      </p:to>
                                    </p:set>
                                    <p:anim calcmode="lin" valueType="num">
                                      <p:cBhvr additive="base">
                                        <p:cTn id="39"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7">
                                            <p:txEl>
                                              <p:pRg st="1" end="1"/>
                                            </p:txEl>
                                          </p:spTgt>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7">
                                            <p:txEl>
                                              <p:pRg st="2" end="2"/>
                                            </p:txEl>
                                          </p:spTgt>
                                        </p:tgtEl>
                                        <p:attrNameLst>
                                          <p:attrName>style.visibility</p:attrName>
                                        </p:attrNameLst>
                                      </p:cBhvr>
                                      <p:to>
                                        <p:strVal val="visible"/>
                                      </p:to>
                                    </p:set>
                                    <p:anim calcmode="lin" valueType="num">
                                      <p:cBhvr additive="base">
                                        <p:cTn id="43"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7">
                                            <p:txEl>
                                              <p:pRg st="2" end="2"/>
                                            </p:txEl>
                                          </p:spTgt>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0"/>
                                  </p:stCondLst>
                                  <p:childTnLst>
                                    <p:set>
                                      <p:cBhvr>
                                        <p:cTn id="46" dur="1" fill="hold">
                                          <p:stCondLst>
                                            <p:cond delay="0"/>
                                          </p:stCondLst>
                                        </p:cTn>
                                        <p:tgtEl>
                                          <p:spTgt spid="7">
                                            <p:txEl>
                                              <p:pRg st="3" end="3"/>
                                            </p:txEl>
                                          </p:spTgt>
                                        </p:tgtEl>
                                        <p:attrNameLst>
                                          <p:attrName>style.visibility</p:attrName>
                                        </p:attrNameLst>
                                      </p:cBhvr>
                                      <p:to>
                                        <p:strVal val="visible"/>
                                      </p:to>
                                    </p:set>
                                    <p:anim calcmode="lin" valueType="num">
                                      <p:cBhvr additive="base">
                                        <p:cTn id="47"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48" dur="500" fill="hold"/>
                                        <p:tgtEl>
                                          <p:spTgt spid="7">
                                            <p:txEl>
                                              <p:pRg st="3" end="3"/>
                                            </p:txEl>
                                          </p:spTgt>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stCondLst>
                                    <p:cond delay="0"/>
                                  </p:stCondLst>
                                  <p:childTnLst>
                                    <p:set>
                                      <p:cBhvr>
                                        <p:cTn id="50" dur="1" fill="hold">
                                          <p:stCondLst>
                                            <p:cond delay="0"/>
                                          </p:stCondLst>
                                        </p:cTn>
                                        <p:tgtEl>
                                          <p:spTgt spid="8">
                                            <p:bg/>
                                          </p:spTgt>
                                        </p:tgtEl>
                                        <p:attrNameLst>
                                          <p:attrName>style.visibility</p:attrName>
                                        </p:attrNameLst>
                                      </p:cBhvr>
                                      <p:to>
                                        <p:strVal val="visible"/>
                                      </p:to>
                                    </p:set>
                                    <p:anim calcmode="lin" valueType="num">
                                      <p:cBhvr additive="base">
                                        <p:cTn id="51" dur="500" fill="hold"/>
                                        <p:tgtEl>
                                          <p:spTgt spid="8">
                                            <p:bg/>
                                          </p:spTgt>
                                        </p:tgtEl>
                                        <p:attrNameLst>
                                          <p:attrName>ppt_x</p:attrName>
                                        </p:attrNameLst>
                                      </p:cBhvr>
                                      <p:tavLst>
                                        <p:tav tm="0">
                                          <p:val>
                                            <p:strVal val="#ppt_x"/>
                                          </p:val>
                                        </p:tav>
                                        <p:tav tm="100000">
                                          <p:val>
                                            <p:strVal val="#ppt_x"/>
                                          </p:val>
                                        </p:tav>
                                      </p:tavLst>
                                    </p:anim>
                                    <p:anim calcmode="lin" valueType="num">
                                      <p:cBhvr additive="base">
                                        <p:cTn id="52" dur="500" fill="hold"/>
                                        <p:tgtEl>
                                          <p:spTgt spid="8">
                                            <p:bg/>
                                          </p:spTgt>
                                        </p:tgtEl>
                                        <p:attrNameLst>
                                          <p:attrName>ppt_y</p:attrName>
                                        </p:attrNameLst>
                                      </p:cBhvr>
                                      <p:tavLst>
                                        <p:tav tm="0">
                                          <p:val>
                                            <p:strVal val="1+#ppt_h/2"/>
                                          </p:val>
                                        </p:tav>
                                        <p:tav tm="100000">
                                          <p:val>
                                            <p:strVal val="#ppt_y"/>
                                          </p:val>
                                        </p:tav>
                                      </p:tavLst>
                                    </p:anim>
                                  </p:childTnLst>
                                </p:cTn>
                              </p:par>
                              <p:par>
                                <p:cTn id="53" presetID="2" presetClass="entr" presetSubtype="4" fill="hold" grpId="0" nodeType="withEffect">
                                  <p:stCondLst>
                                    <p:cond delay="0"/>
                                  </p:stCondLst>
                                  <p:childTnLst>
                                    <p:set>
                                      <p:cBhvr>
                                        <p:cTn id="54" dur="1" fill="hold">
                                          <p:stCondLst>
                                            <p:cond delay="0"/>
                                          </p:stCondLst>
                                        </p:cTn>
                                        <p:tgtEl>
                                          <p:spTgt spid="8">
                                            <p:txEl>
                                              <p:pRg st="0" end="0"/>
                                            </p:txEl>
                                          </p:spTgt>
                                        </p:tgtEl>
                                        <p:attrNameLst>
                                          <p:attrName>style.visibility</p:attrName>
                                        </p:attrNameLst>
                                      </p:cBhvr>
                                      <p:to>
                                        <p:strVal val="visible"/>
                                      </p:to>
                                    </p:set>
                                    <p:anim calcmode="lin" valueType="num">
                                      <p:cBhvr additive="base">
                                        <p:cTn id="55" dur="500" fill="hold"/>
                                        <p:tgtEl>
                                          <p:spTgt spid="8">
                                            <p:txEl>
                                              <p:pRg st="0" end="0"/>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8">
                                            <p:txEl>
                                              <p:pRg st="0" end="0"/>
                                            </p:txEl>
                                          </p:spTgt>
                                        </p:tgtEl>
                                        <p:attrNameLst>
                                          <p:attrName>ppt_y</p:attrName>
                                        </p:attrNameLst>
                                      </p:cBhvr>
                                      <p:tavLst>
                                        <p:tav tm="0">
                                          <p:val>
                                            <p:strVal val="1+#ppt_h/2"/>
                                          </p:val>
                                        </p:tav>
                                        <p:tav tm="100000">
                                          <p:val>
                                            <p:strVal val="#ppt_y"/>
                                          </p:val>
                                        </p:tav>
                                      </p:tavLst>
                                    </p:anim>
                                  </p:childTnLst>
                                </p:cTn>
                              </p:par>
                              <p:par>
                                <p:cTn id="57" presetID="2" presetClass="entr" presetSubtype="4" fill="hold" grpId="0" nodeType="withEffect">
                                  <p:stCondLst>
                                    <p:cond delay="0"/>
                                  </p:stCondLst>
                                  <p:childTnLst>
                                    <p:set>
                                      <p:cBhvr>
                                        <p:cTn id="58" dur="1" fill="hold">
                                          <p:stCondLst>
                                            <p:cond delay="0"/>
                                          </p:stCondLst>
                                        </p:cTn>
                                        <p:tgtEl>
                                          <p:spTgt spid="9">
                                            <p:bg/>
                                          </p:spTgt>
                                        </p:tgtEl>
                                        <p:attrNameLst>
                                          <p:attrName>style.visibility</p:attrName>
                                        </p:attrNameLst>
                                      </p:cBhvr>
                                      <p:to>
                                        <p:strVal val="visible"/>
                                      </p:to>
                                    </p:set>
                                    <p:anim calcmode="lin" valueType="num">
                                      <p:cBhvr additive="base">
                                        <p:cTn id="59" dur="500" fill="hold"/>
                                        <p:tgtEl>
                                          <p:spTgt spid="9">
                                            <p:bg/>
                                          </p:spTgt>
                                        </p:tgtEl>
                                        <p:attrNameLst>
                                          <p:attrName>ppt_x</p:attrName>
                                        </p:attrNameLst>
                                      </p:cBhvr>
                                      <p:tavLst>
                                        <p:tav tm="0">
                                          <p:val>
                                            <p:strVal val="#ppt_x"/>
                                          </p:val>
                                        </p:tav>
                                        <p:tav tm="100000">
                                          <p:val>
                                            <p:strVal val="#ppt_x"/>
                                          </p:val>
                                        </p:tav>
                                      </p:tavLst>
                                    </p:anim>
                                    <p:anim calcmode="lin" valueType="num">
                                      <p:cBhvr additive="base">
                                        <p:cTn id="60" dur="500" fill="hold"/>
                                        <p:tgtEl>
                                          <p:spTgt spid="9">
                                            <p:bg/>
                                          </p:spTgt>
                                        </p:tgtEl>
                                        <p:attrNameLst>
                                          <p:attrName>ppt_y</p:attrName>
                                        </p:attrNameLst>
                                      </p:cBhvr>
                                      <p:tavLst>
                                        <p:tav tm="0">
                                          <p:val>
                                            <p:strVal val="1+#ppt_h/2"/>
                                          </p:val>
                                        </p:tav>
                                        <p:tav tm="100000">
                                          <p:val>
                                            <p:strVal val="#ppt_y"/>
                                          </p:val>
                                        </p:tav>
                                      </p:tavLst>
                                    </p:anim>
                                  </p:childTnLst>
                                </p:cTn>
                              </p:par>
                              <p:par>
                                <p:cTn id="61" presetID="2" presetClass="entr" presetSubtype="4" fill="hold" grpId="0" nodeType="withEffect">
                                  <p:stCondLst>
                                    <p:cond delay="0"/>
                                  </p:stCondLst>
                                  <p:childTnLst>
                                    <p:set>
                                      <p:cBhvr>
                                        <p:cTn id="62" dur="1" fill="hold">
                                          <p:stCondLst>
                                            <p:cond delay="0"/>
                                          </p:stCondLst>
                                        </p:cTn>
                                        <p:tgtEl>
                                          <p:spTgt spid="9">
                                            <p:txEl>
                                              <p:pRg st="0" end="0"/>
                                            </p:txEl>
                                          </p:spTgt>
                                        </p:tgtEl>
                                        <p:attrNameLst>
                                          <p:attrName>style.visibility</p:attrName>
                                        </p:attrNameLst>
                                      </p:cBhvr>
                                      <p:to>
                                        <p:strVal val="visible"/>
                                      </p:to>
                                    </p:set>
                                    <p:anim calcmode="lin" valueType="num">
                                      <p:cBhvr additive="base">
                                        <p:cTn id="63"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additive="base">
                                        <p:cTn id="64" dur="500" fill="hold"/>
                                        <p:tgtEl>
                                          <p:spTgt spid="9">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6" grpId="0" build="p" animBg="1"/>
      <p:bldP spid="7" grpId="0" build="p" animBg="1"/>
      <p:bldP spid="8" grpId="0" build="p" animBg="1"/>
      <p:bldP spid="9" grpId="0" build="p" animBg="1"/>
    </p:bldLst>
  </p:timing>
</p:sld>
</file>

<file path=ppt/slides/slide4.xml><?xml version="1.0" encoding="utf-8"?>
<p:sld xmlns:a="http://schemas.openxmlformats.org/drawingml/2006/main" xmlns:r="http://schemas.openxmlformats.org/officeDocument/2006/relationships" xmlns:p="http://schemas.openxmlformats.org/presentationml/2006/main">
  <p:cSld name="Slide 4&amp;si=4">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6_BD.5_1#b2756085f?vop=1&amp;pid=869d09802&amp;color=0,0,0&amp;vtp=1&amp;bt=1&amp;bbb=1&amp;hb=1"/>
              <p:cNvSpPr/>
              <p:nvPr/>
            </p:nvSpPr>
            <p:spPr>
              <a:xfrm>
                <a:off x="832104" y="1512000"/>
                <a:ext cx="10533888" cy="1608455"/>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2.</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赛车场的一个“</a:t>
                </a:r>
                <a14:m>
                  <m:oMath xmlns:m="http://schemas.openxmlformats.org/officeDocument/2006/math">
                    <m:r>
                      <m:rPr>
                        <m:sty m:val="p"/>
                      </m:rPr>
                      <a:rPr lang="en-US" altLang="zh-CN" sz="1800" b="0" i="0">
                        <a:solidFill>
                          <a:srgbClr val="000000"/>
                        </a:solidFill>
                        <a:latin typeface="Cambria Math" pitchFamily="34" charset="0"/>
                        <a:ea typeface="Cambria Math" pitchFamily="34" charset="-122"/>
                        <a:cs typeface="Cambria Math" pitchFamily="34" charset="-120"/>
                      </a:rPr>
                      <m:t>U</m:t>
                    </m:r>
                  </m:oMath>
                </a14:m>
                <a:r>
                  <a:rPr lang="en-US" altLang="zh-CN" sz="1800" b="0" i="0" dirty="0">
                    <a:solidFill>
                      <a:srgbClr val="000000"/>
                    </a:solidFill>
                    <a:latin typeface="微软雅黑" pitchFamily="34" charset="0"/>
                    <a:ea typeface="微软雅黑" pitchFamily="34" charset="-122"/>
                    <a:cs typeface="微软雅黑" pitchFamily="34" charset="-120"/>
                  </a:rPr>
                  <a:t>”形水平弯道可简化为如图所示，赛道的宽度</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𝑑</m:t>
                    </m:r>
                    <m:r>
                      <a:rPr lang="en-US" altLang="zh-CN" sz="1800" b="0" i="0">
                        <a:solidFill>
                          <a:srgbClr val="000000"/>
                        </a:solidFill>
                        <a:latin typeface="Cambria Math" pitchFamily="34" charset="0"/>
                        <a:ea typeface="Cambria Math" pitchFamily="34" charset="-122"/>
                        <a:cs typeface="Cambria Math" pitchFamily="34" charset="-120"/>
                      </a:rPr>
                      <m:t>=10</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m</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.出于安全方面的考虑</a:t>
                </a:r>
                <a:r>
                  <a:rPr lang="en-US" altLang="zh-CN" sz="1800" b="0" i="0">
                    <a:solidFill>
                      <a:srgbClr val="000000"/>
                    </a:solidFill>
                    <a:latin typeface="微软雅黑" pitchFamily="34" charset="0"/>
                    <a:ea typeface="微软雅黑" pitchFamily="34" charset="-122"/>
                    <a:cs typeface="微软雅黑" pitchFamily="34" charset="-120"/>
                  </a:rPr>
                  <a:t>，赛车</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手应从半径</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𝑟</m:t>
                    </m:r>
                    <m:r>
                      <a:rPr lang="en-US" altLang="zh-CN" sz="1800" b="0" i="0">
                        <a:solidFill>
                          <a:srgbClr val="000000"/>
                        </a:solidFill>
                        <a:latin typeface="Cambria Math" pitchFamily="34" charset="0"/>
                        <a:ea typeface="Cambria Math" pitchFamily="34" charset="-122"/>
                        <a:cs typeface="Cambria Math" pitchFamily="34" charset="-120"/>
                      </a:rPr>
                      <m:t>=10</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m</m:t>
                    </m:r>
                  </m:oMath>
                </a14:m>
                <a:r>
                  <a:rPr lang="en-US" altLang="zh-CN" sz="1800" b="0" i="0" dirty="0">
                    <a:solidFill>
                      <a:srgbClr val="000000"/>
                    </a:solidFill>
                    <a:latin typeface="微软雅黑" pitchFamily="34" charset="0"/>
                    <a:ea typeface="微软雅黑" pitchFamily="34" charset="-122"/>
                    <a:cs typeface="微软雅黑" pitchFamily="34" charset="-120"/>
                  </a:rPr>
                  <a:t>的道路中心线</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𝐴</m:t>
                    </m:r>
                  </m:oMath>
                </a14:m>
                <a:r>
                  <a:rPr lang="en-US" altLang="zh-CN" sz="1800" b="0" i="0" dirty="0">
                    <a:solidFill>
                      <a:srgbClr val="000000"/>
                    </a:solidFill>
                    <a:latin typeface="微软雅黑" pitchFamily="34" charset="0"/>
                    <a:ea typeface="微软雅黑" pitchFamily="34" charset="-122"/>
                    <a:cs typeface="微软雅黑" pitchFamily="34" charset="-120"/>
                  </a:rPr>
                  <a:t>点进入弯道、从</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𝐵</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点驶离</a:t>
                </a:r>
                <a:r>
                  <a:rPr lang="en-US" altLang="zh-CN" sz="1800" b="0" i="0">
                    <a:solidFill>
                      <a:srgbClr val="000000"/>
                    </a:solidFill>
                    <a:latin typeface="微软雅黑" pitchFamily="34" charset="0"/>
                    <a:ea typeface="微软雅黑" pitchFamily="34" charset="-122"/>
                    <a:cs typeface="微软雅黑" pitchFamily="34" charset="-120"/>
                  </a:rPr>
                  <a:t>.路面对轮胎的最大径向静摩擦力是车重的</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1.25</a:t>
                </a:r>
                <a:r>
                  <a:rPr lang="en-US" altLang="zh-CN" sz="1800" b="0" i="0" dirty="0">
                    <a:solidFill>
                      <a:srgbClr val="000000"/>
                    </a:solidFill>
                    <a:latin typeface="微软雅黑" pitchFamily="34" charset="0"/>
                    <a:ea typeface="微软雅黑" pitchFamily="34" charset="-122"/>
                    <a:cs typeface="微软雅黑" pitchFamily="34" charset="-120"/>
                  </a:rPr>
                  <a:t>倍，行驶时要求赛车不打滑，赛车可视为质点，重力加速度</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𝑔</m:t>
                    </m:r>
                  </m:oMath>
                </a14:m>
                <a:r>
                  <a:rPr lang="en-US" altLang="zh-CN" sz="1800" b="0" i="0" dirty="0">
                    <a:solidFill>
                      <a:srgbClr val="000000"/>
                    </a:solidFill>
                    <a:latin typeface="微软雅黑" pitchFamily="34" charset="0"/>
                    <a:ea typeface="微软雅黑" pitchFamily="34" charset="-122"/>
                    <a:cs typeface="微软雅黑" pitchFamily="34" charset="-120"/>
                  </a:rPr>
                  <a:t>取</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10</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m</m:t>
                    </m:r>
                    <m:r>
                      <a:rPr lang="en-US" altLang="zh-CN" sz="1800" b="0" i="0">
                        <a:solidFill>
                          <a:srgbClr val="000000"/>
                        </a:solidFill>
                        <a:latin typeface="Cambria Math" pitchFamily="34" charset="0"/>
                        <a:ea typeface="Cambria Math" pitchFamily="34" charset="-122"/>
                        <a:cs typeface="Cambria Math" pitchFamily="34" charset="-120"/>
                      </a:rPr>
                      <m:t>/</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1800" b="0" i="0">
                            <a:solidFill>
                              <a:srgbClr val="000000"/>
                            </a:solidFill>
                            <a:latin typeface="Cambria Math" pitchFamily="34" charset="0"/>
                            <a:ea typeface="Cambria Math" pitchFamily="34" charset="-122"/>
                            <a:cs typeface="Cambria Math" pitchFamily="34" charset="-120"/>
                          </a:rPr>
                          <m:t>s</m:t>
                        </m:r>
                      </m:e>
                      <m:sup>
                        <m:r>
                          <a:rPr lang="en-US" altLang="zh-CN" sz="1800" b="0" i="0">
                            <a:solidFill>
                              <a:srgbClr val="000000"/>
                            </a:solidFill>
                            <a:latin typeface="Cambria Math" pitchFamily="34" charset="0"/>
                            <a:ea typeface="Cambria Math" pitchFamily="34" charset="-122"/>
                            <a:cs typeface="Cambria Math" pitchFamily="34" charset="-120"/>
                          </a:rPr>
                          <m:t>2</m:t>
                        </m:r>
                      </m:sup>
                    </m:sSup>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m:rPr>
                        <m:sty m:val="p"/>
                      </m:rPr>
                      <a:rPr lang="en-US" altLang="zh-CN" sz="1800" b="0" i="0">
                        <a:solidFill>
                          <a:srgbClr val="000000"/>
                        </a:solidFill>
                        <a:latin typeface="Cambria Math" pitchFamily="34" charset="0"/>
                        <a:ea typeface="Cambria Math" pitchFamily="34" charset="-122"/>
                        <a:cs typeface="Cambria Math" pitchFamily="34" charset="-120"/>
                      </a:rPr>
                      <m:t>sin</m:t>
                    </m:r>
                    <m:r>
                      <m:rPr>
                        <m:nor/>
                      </m:rPr>
                      <a:rPr lang="en-US" altLang="zh-CN" sz="1800" b="0" i="0">
                        <a:solidFill>
                          <a:srgbClr val="000000"/>
                        </a:solidFill>
                        <a:latin typeface="Cambria Math" pitchFamily="34" charset="0"/>
                        <a:ea typeface="Cambria Math" pitchFamily="34" charset="-122"/>
                        <a:cs typeface="Cambria Math" pitchFamily="34" charset="-120"/>
                      </a:rPr>
                      <m:t> </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53</m:t>
                        </m:r>
                      </m:e>
                      <m:sup>
                        <m:r>
                          <a:rPr lang="en-US" altLang="zh-CN" sz="1800" b="0" i="0">
                            <a:solidFill>
                              <a:srgbClr val="000000"/>
                            </a:solidFill>
                            <a:latin typeface="Cambria Math" pitchFamily="34" charset="0"/>
                            <a:ea typeface="Cambria Math" pitchFamily="34" charset="-122"/>
                            <a:cs typeface="Cambria Math" pitchFamily="34" charset="-120"/>
                          </a:rPr>
                          <m:t>∘</m:t>
                        </m:r>
                      </m:sup>
                    </m:sSup>
                    <m:r>
                      <a:rPr lang="en-US" altLang="zh-CN" sz="1800" b="0" i="0">
                        <a:solidFill>
                          <a:srgbClr val="000000"/>
                        </a:solidFill>
                        <a:latin typeface="Cambria Math" pitchFamily="34" charset="0"/>
                        <a:ea typeface="Cambria Math" pitchFamily="34" charset="-122"/>
                        <a:cs typeface="Cambria Math" pitchFamily="34" charset="-120"/>
                      </a:rPr>
                      <m:t>=0.8</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.质量</a:t>
                </a:r>
              </a:p>
              <a:p>
                <a:pPr latinLnBrk="1">
                  <a:lnSpc>
                    <a:spcPts val="3100"/>
                  </a:lnSpc>
                </a:pP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𝑚</m:t>
                    </m:r>
                    <m:r>
                      <a:rPr lang="en-US" altLang="zh-CN" b="0" i="0">
                        <a:solidFill>
                          <a:srgbClr val="000000"/>
                        </a:solidFill>
                        <a:latin typeface="Cambria Math" pitchFamily="34" charset="0"/>
                        <a:ea typeface="Cambria Math" pitchFamily="34" charset="-122"/>
                        <a:cs typeface="Cambria Math" pitchFamily="34" charset="-120"/>
                      </a:rPr>
                      <m:t>=1</m:t>
                    </m:r>
                    <m:r>
                      <m:rPr>
                        <m:nor/>
                      </m:rPr>
                      <a:rPr lang="en-US" altLang="zh-CN" b="0" i="0">
                        <a:solidFill>
                          <a:srgbClr val="000000"/>
                        </a:solidFill>
                        <a:latin typeface="Cambria Math" pitchFamily="34" charset="0"/>
                        <a:ea typeface="Cambria Math" pitchFamily="34" charset="-122"/>
                        <a:cs typeface="Cambria Math" pitchFamily="34" charset="-120"/>
                      </a:rPr>
                      <m:t> </m:t>
                    </m:r>
                    <m:r>
                      <a:rPr lang="en-US" altLang="zh-CN" b="0" i="0">
                        <a:solidFill>
                          <a:srgbClr val="000000"/>
                        </a:solidFill>
                        <a:latin typeface="Cambria Math" pitchFamily="34" charset="0"/>
                        <a:ea typeface="Cambria Math" pitchFamily="34" charset="-122"/>
                        <a:cs typeface="Cambria Math" pitchFamily="34" charset="-120"/>
                      </a:rPr>
                      <m:t>200</m:t>
                    </m:r>
                    <m:r>
                      <m:rPr>
                        <m:nor/>
                      </m:rPr>
                      <a:rPr lang="en-US" altLang="zh-CN" b="0" i="0">
                        <a:solidFill>
                          <a:srgbClr val="000000"/>
                        </a:solidFill>
                        <a:latin typeface="Cambria Math" pitchFamily="34" charset="0"/>
                        <a:ea typeface="Cambria Math" pitchFamily="34" charset="-122"/>
                        <a:cs typeface="Cambria Math" pitchFamily="34" charset="-120"/>
                      </a:rPr>
                      <m:t> </m:t>
                    </m:r>
                    <m:r>
                      <m:rPr>
                        <m:sty m:val="p"/>
                      </m:rPr>
                      <a:rPr lang="en-US" altLang="zh-CN" b="0" i="0">
                        <a:solidFill>
                          <a:srgbClr val="000000"/>
                        </a:solidFill>
                        <a:latin typeface="Cambria Math" pitchFamily="34" charset="0"/>
                        <a:ea typeface="Cambria Math" pitchFamily="34" charset="-122"/>
                        <a:cs typeface="Cambria Math" pitchFamily="34" charset="-120"/>
                      </a:rPr>
                      <m:t>kg</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dirty="0">
                    <a:solidFill>
                      <a:srgbClr val="000000"/>
                    </a:solidFill>
                    <a:latin typeface="微软雅黑" pitchFamily="34" charset="0"/>
                    <a:ea typeface="微软雅黑" pitchFamily="34" charset="-122"/>
                    <a:cs typeface="微软雅黑" pitchFamily="34" charset="-120"/>
                  </a:rPr>
                  <a:t>的赛车若想用最短时间匀速安全通过弯道，</a:t>
                </a:r>
                <a:r>
                  <a:rPr lang="en-US" altLang="zh-CN" b="0" i="0">
                    <a:solidFill>
                      <a:srgbClr val="000000"/>
                    </a:solidFill>
                    <a:latin typeface="微软雅黑" pitchFamily="34" charset="0"/>
                    <a:ea typeface="微软雅黑" pitchFamily="34" charset="-122"/>
                    <a:cs typeface="微软雅黑" pitchFamily="34" charset="-120"/>
                  </a:rPr>
                  <a:t>则通过此弯道的最短时间为(</a:t>
                </a:r>
                <a:r>
                  <a:rPr lang="en-US" altLang="zh-CN" b="0" i="0">
                    <a:solidFill>
                      <a:srgbClr val="000000"/>
                    </a:solidFill>
                    <a:latin typeface="SimSun" pitchFamily="34" charset="0"/>
                    <a:ea typeface="SimSun" pitchFamily="34" charset="-122"/>
                    <a:cs typeface="SimSun" pitchFamily="34" charset="-120"/>
                  </a:rPr>
                  <a:t> </a:t>
                </a:r>
                <a:r>
                  <a:rPr lang="en-US" altLang="zh-CN" b="1" i="0">
                    <a:solidFill>
                      <a:srgbClr val="000000"/>
                    </a:solidFill>
                    <a:latin typeface="SimSun" pitchFamily="34" charset="0"/>
                    <a:ea typeface="SimSun" pitchFamily="34" charset="-122"/>
                    <a:cs typeface="SimSun" pitchFamily="34" charset="-120"/>
                  </a:rPr>
                  <a:t>    </a:t>
                </a:r>
                <a:r>
                  <a:rPr lang="en-US" altLang="zh-CN" b="0" i="0">
                    <a:solidFill>
                      <a:srgbClr val="000000"/>
                    </a:solidFill>
                    <a:latin typeface="微软雅黑" pitchFamily="34" charset="0"/>
                    <a:ea typeface="微软雅黑" pitchFamily="34" charset="-122"/>
                    <a:cs typeface="微软雅黑" pitchFamily="34" charset="-120"/>
                  </a:rPr>
                  <a:t>)</a:t>
                </a:r>
                <a:endParaRPr lang="en-US" altLang="zh-CN" dirty="0"/>
              </a:p>
            </p:txBody>
          </p:sp>
        </mc:Choice>
        <mc:Fallback>
          <p:sp>
            <p:nvSpPr>
              <p:cNvPr id="2" name="QC_6_BD.5_1#b2756085f?vop=1&amp;pid=869d09802&amp;color=0,0,0&amp;vtp=1&amp;bt=1&amp;bbb=1&amp;hb=1"/>
              <p:cNvSpPr>
                <a:spLocks noRot="1" noChangeAspect="1" noMove="1" noResize="1" noEditPoints="1" noAdjustHandles="1" noChangeArrowheads="1" noChangeShapeType="1" noTextEdit="1"/>
              </p:cNvSpPr>
              <p:nvPr/>
            </p:nvSpPr>
            <p:spPr>
              <a:xfrm>
                <a:off x="832104" y="1512000"/>
                <a:ext cx="10533888" cy="1608455"/>
              </a:xfrm>
              <a:prstGeom prst="rect">
                <a:avLst/>
              </a:prstGeom>
              <a:blipFill>
                <a:blip r:embed="rId3"/>
                <a:stretch>
                  <a:fillRect l="-1389" b="-9091"/>
                </a:stretch>
              </a:blipFill>
              <a:ln/>
            </p:spPr>
            <p:txBody>
              <a:bodyPr/>
              <a:lstStyle/>
              <a:p>
                <a:r>
                  <a:rPr lang="zh-CN" altLang="en-US">
                    <a:noFill/>
                  </a:rPr>
                  <a:t> </a:t>
                </a:r>
              </a:p>
            </p:txBody>
          </p:sp>
        </mc:Fallback>
      </mc:AlternateContent>
      <p:sp>
        <p:nvSpPr>
          <p:cNvPr id="3" name="QC_6_AN.6_1#b2756085f.bracket?vop=1&amp;pid=869d09802&amp;color=0,0,0&amp;vpa=2&amp;vtp=1"/>
          <p:cNvSpPr/>
          <p:nvPr/>
        </p:nvSpPr>
        <p:spPr>
          <a:xfrm>
            <a:off x="9439497" y="2755965"/>
            <a:ext cx="331788" cy="353822"/>
          </a:xfrm>
          <a:prstGeom prst="rect">
            <a:avLst/>
          </a:prstGeom>
          <a:noFill/>
          <a:ln/>
        </p:spPr>
        <p:txBody>
          <a:bodyPr wrap="none" lIns="0" tIns="0" rIns="0" bIns="0" rtlCol="0" anchor="t"/>
          <a:lstStyle/>
          <a:p>
            <a:pPr algn="ctr" latinLnBrk="1">
              <a:lnSpc>
                <a:spcPts val="3100"/>
              </a:lnSpc>
            </a:pPr>
            <a:r>
              <a:rPr lang="en-US" altLang="zh-CN" b="1" i="0" dirty="0">
                <a:solidFill>
                  <a:srgbClr val="FF0000"/>
                </a:solidFill>
                <a:latin typeface="Arial (正文)" pitchFamily="34" charset="0"/>
                <a:ea typeface="微软雅黑" pitchFamily="34" charset="-122"/>
                <a:cs typeface="Arial (正文)" pitchFamily="34" charset="-120"/>
              </a:rPr>
              <a:t>A</a:t>
            </a:r>
            <a:endParaRPr lang="en-US" altLang="zh-CN" dirty="0"/>
          </a:p>
        </p:txBody>
      </p:sp>
      <p:pic>
        <p:nvPicPr>
          <p:cNvPr id="4" name="QC_6_BD.5_2#b2756085f?vop=1&amp;pid=869d09802&amp;color=0,0,0&amp;tib=255,255,255&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5413248" y="3241232"/>
            <a:ext cx="1371600" cy="978408"/>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5" name="QC_6_BD.5_3#b2756085f.choices?vop=1&amp;pid=869d09802&amp;color=0,0,0&amp;vtp=1&amp;bbb=1"/>
              <p:cNvSpPr/>
              <p:nvPr/>
            </p:nvSpPr>
            <p:spPr>
              <a:xfrm>
                <a:off x="832104" y="4358832"/>
                <a:ext cx="10533888" cy="471932"/>
              </a:xfrm>
              <a:prstGeom prst="rect">
                <a:avLst/>
              </a:prstGeom>
              <a:noFill/>
              <a:ln/>
            </p:spPr>
            <p:txBody>
              <a:bodyPr wrap="none" lIns="0" tIns="0" rIns="0" bIns="0" rtlCol="0" anchor="t"/>
              <a:lstStyle/>
              <a:p>
                <a:pPr latinLnBrk="1">
                  <a:lnSpc>
                    <a:spcPts val="3800"/>
                  </a:lnSpc>
                  <a:tabLst>
                    <a:tab pos="2642997" algn="l"/>
                    <a:tab pos="5260594" algn="l"/>
                    <a:tab pos="7992491" algn="l"/>
                  </a:tabLst>
                </a:pPr>
                <a:r>
                  <a:rPr lang="en-US" altLang="zh-CN" sz="1800" b="0" i="0" dirty="0">
                    <a:solidFill>
                      <a:srgbClr val="000000"/>
                    </a:solidFill>
                    <a:latin typeface="微软雅黑" pitchFamily="34" charset="0"/>
                    <a:ea typeface="微软雅黑" pitchFamily="34" charset="-122"/>
                    <a:cs typeface="微软雅黑" pitchFamily="34" charset="-120"/>
                  </a:rPr>
                  <a:t>A.</a:t>
                </a:r>
                <a:r>
                  <a:rPr lang="en-US" altLang="zh-CN" sz="1800" b="0" i="0" dirty="0">
                    <a:solidFill>
                      <a:srgbClr val="000000"/>
                    </a:solidFill>
                    <a:latin typeface="SimSun" pitchFamily="34" charset="0"/>
                    <a:ea typeface="SimSun" pitchFamily="34" charset="-122"/>
                    <a:cs typeface="SimSun" pitchFamily="34" charset="-120"/>
                  </a:rPr>
                  <a:t> </a:t>
                </a:r>
                <a14:m>
                  <m:oMath xmlns:m="http://schemas.openxmlformats.org/officeDocument/2006/math">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53</m:t>
                        </m:r>
                      </m:num>
                      <m:den>
                        <m:r>
                          <a:rPr lang="en-US" altLang="zh-CN" sz="1800" b="0" i="0">
                            <a:solidFill>
                              <a:srgbClr val="000000"/>
                            </a:solidFill>
                            <a:latin typeface="Cambria Math" pitchFamily="34" charset="0"/>
                            <a:ea typeface="Cambria Math" pitchFamily="34" charset="-122"/>
                            <a:cs typeface="Cambria Math" pitchFamily="34" charset="-120"/>
                          </a:rPr>
                          <m:t>90</m:t>
                        </m:r>
                      </m:den>
                    </m:f>
                    <m:r>
                      <m:rPr>
                        <m:sty m:val="p"/>
                      </m:rPr>
                      <a:rPr lang="en-US" altLang="zh-CN" sz="1800" b="0" i="0">
                        <a:solidFill>
                          <a:srgbClr val="000000"/>
                        </a:solidFill>
                        <a:latin typeface="Cambria Math" pitchFamily="34" charset="0"/>
                        <a:ea typeface="Cambria Math" pitchFamily="34" charset="-122"/>
                        <a:cs typeface="Cambria Math" pitchFamily="34" charset="-120"/>
                      </a:rPr>
                      <m:t>π</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s</m:t>
                    </m:r>
                  </m:oMath>
                </a14:m>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B</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14:m>
                  <m:oMath xmlns:m="http://schemas.openxmlformats.org/officeDocument/2006/math">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37</m:t>
                        </m:r>
                      </m:num>
                      <m:den>
                        <m:r>
                          <a:rPr lang="en-US" altLang="zh-CN" sz="1800" b="0" i="0">
                            <a:solidFill>
                              <a:srgbClr val="000000"/>
                            </a:solidFill>
                            <a:latin typeface="Cambria Math" pitchFamily="34" charset="0"/>
                            <a:ea typeface="Cambria Math" pitchFamily="34" charset="-122"/>
                            <a:cs typeface="Cambria Math" pitchFamily="34" charset="-120"/>
                          </a:rPr>
                          <m:t>90</m:t>
                        </m:r>
                      </m:den>
                    </m:f>
                    <m:r>
                      <m:rPr>
                        <m:sty m:val="p"/>
                      </m:rPr>
                      <a:rPr lang="en-US" altLang="zh-CN" sz="1800" b="0" i="0">
                        <a:solidFill>
                          <a:srgbClr val="000000"/>
                        </a:solidFill>
                        <a:latin typeface="Cambria Math" pitchFamily="34" charset="0"/>
                        <a:ea typeface="Cambria Math" pitchFamily="34" charset="-122"/>
                        <a:cs typeface="Cambria Math" pitchFamily="34" charset="-120"/>
                      </a:rPr>
                      <m:t>π</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s</m:t>
                    </m:r>
                  </m:oMath>
                </a14:m>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C</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14:m>
                  <m:oMath xmlns:m="http://schemas.openxmlformats.org/officeDocument/2006/math">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2</m:t>
                        </m:r>
                        <m:rad>
                          <m:radPr>
                            <m:degHide m:val="on"/>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radPr>
                          <m:deg/>
                          <m:e>
                            <m:r>
                              <a:rPr lang="en-US" altLang="zh-CN" sz="1800" b="0" i="0">
                                <a:solidFill>
                                  <a:srgbClr val="000000"/>
                                </a:solidFill>
                                <a:latin typeface="Cambria Math" pitchFamily="34" charset="0"/>
                                <a:ea typeface="Cambria Math" pitchFamily="34" charset="-122"/>
                                <a:cs typeface="Cambria Math" pitchFamily="34" charset="-120"/>
                              </a:rPr>
                              <m:t>5</m:t>
                            </m:r>
                          </m:e>
                        </m:rad>
                      </m:num>
                      <m:den>
                        <m:r>
                          <a:rPr lang="en-US" altLang="zh-CN" sz="1800" b="0" i="0">
                            <a:solidFill>
                              <a:srgbClr val="000000"/>
                            </a:solidFill>
                            <a:latin typeface="Cambria Math" pitchFamily="34" charset="0"/>
                            <a:ea typeface="Cambria Math" pitchFamily="34" charset="-122"/>
                            <a:cs typeface="Cambria Math" pitchFamily="34" charset="-120"/>
                          </a:rPr>
                          <m:t>5</m:t>
                        </m:r>
                      </m:den>
                    </m:f>
                    <m:r>
                      <m:rPr>
                        <m:sty m:val="p"/>
                      </m:rPr>
                      <a:rPr lang="en-US" altLang="zh-CN" sz="1800" b="0" i="0">
                        <a:solidFill>
                          <a:srgbClr val="000000"/>
                        </a:solidFill>
                        <a:latin typeface="Cambria Math" pitchFamily="34" charset="0"/>
                        <a:ea typeface="Cambria Math" pitchFamily="34" charset="-122"/>
                        <a:cs typeface="Cambria Math" pitchFamily="34" charset="-120"/>
                      </a:rPr>
                      <m:t>π</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s</m:t>
                    </m:r>
                  </m:oMath>
                </a14:m>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D</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14:m>
                  <m:oMath xmlns:m="http://schemas.openxmlformats.org/officeDocument/2006/math">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ad>
                          <m:radPr>
                            <m:degHide m:val="on"/>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radPr>
                          <m:deg/>
                          <m:e>
                            <m:r>
                              <a:rPr lang="en-US" altLang="zh-CN" sz="1800" b="0" i="0">
                                <a:solidFill>
                                  <a:srgbClr val="000000"/>
                                </a:solidFill>
                                <a:latin typeface="Cambria Math" pitchFamily="34" charset="0"/>
                                <a:ea typeface="Cambria Math" pitchFamily="34" charset="-122"/>
                                <a:cs typeface="Cambria Math" pitchFamily="34" charset="-120"/>
                              </a:rPr>
                              <m:t>10</m:t>
                            </m:r>
                          </m:e>
                        </m:rad>
                      </m:num>
                      <m:den>
                        <m:r>
                          <a:rPr lang="en-US" altLang="zh-CN" sz="1800" b="0" i="0">
                            <a:solidFill>
                              <a:srgbClr val="000000"/>
                            </a:solidFill>
                            <a:latin typeface="Cambria Math" pitchFamily="34" charset="0"/>
                            <a:ea typeface="Cambria Math" pitchFamily="34" charset="-122"/>
                            <a:cs typeface="Cambria Math" pitchFamily="34" charset="-120"/>
                          </a:rPr>
                          <m:t>5</m:t>
                        </m:r>
                      </m:den>
                    </m:f>
                    <m:r>
                      <m:rPr>
                        <m:sty m:val="p"/>
                      </m:rPr>
                      <a:rPr lang="en-US" altLang="zh-CN" sz="1800" b="0" i="0">
                        <a:solidFill>
                          <a:srgbClr val="000000"/>
                        </a:solidFill>
                        <a:latin typeface="Cambria Math" pitchFamily="34" charset="0"/>
                        <a:ea typeface="Cambria Math" pitchFamily="34" charset="-122"/>
                        <a:cs typeface="Cambria Math" pitchFamily="34" charset="-120"/>
                      </a:rPr>
                      <m:t>π</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s</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800" dirty="0"/>
              </a:p>
            </p:txBody>
          </p:sp>
        </mc:Choice>
        <mc:Fallback>
          <p:sp>
            <p:nvSpPr>
              <p:cNvPr id="5" name="QC_6_BD.5_3#b2756085f.choices?vop=1&amp;pid=869d09802&amp;color=0,0,0&amp;vtp=1&amp;bbb=1"/>
              <p:cNvSpPr>
                <a:spLocks noRot="1" noChangeAspect="1" noMove="1" noResize="1" noEditPoints="1" noAdjustHandles="1" noChangeArrowheads="1" noChangeShapeType="1" noTextEdit="1"/>
              </p:cNvSpPr>
              <p:nvPr/>
            </p:nvSpPr>
            <p:spPr>
              <a:xfrm>
                <a:off x="832104" y="4358832"/>
                <a:ext cx="10533888" cy="471932"/>
              </a:xfrm>
              <a:prstGeom prst="rect">
                <a:avLst/>
              </a:prstGeom>
              <a:blipFill>
                <a:blip r:embed="rId5"/>
                <a:stretch>
                  <a:fillRect l="-1389" b="-18182"/>
                </a:stretch>
              </a:blipFill>
              <a:ln/>
            </p:spPr>
            <p:txBody>
              <a:bodyPr/>
              <a:lstStyle/>
              <a:p>
                <a:r>
                  <a:rPr lang="zh-CN" altLang="en-US">
                    <a:noFill/>
                  </a:rPr>
                  <a:t> </a:t>
                </a:r>
              </a:p>
            </p:txBody>
          </p:sp>
        </mc:Fallback>
      </mc:AlternateContent>
      <p:sp>
        <p:nvSpPr>
          <p:cNvPr id="6" name="QC_6_EX.7_1#b2756085f?vop=1&amp;pid=869d09802&amp;color=0,0,0&amp;vtp=1&amp;bbb=1&amp;hb=1"/>
          <p:cNvSpPr/>
          <p:nvPr/>
        </p:nvSpPr>
        <p:spPr>
          <a:xfrm>
            <a:off x="832104" y="4840543"/>
            <a:ext cx="10533888" cy="1189355"/>
          </a:xfrm>
          <a:prstGeom prst="rect">
            <a:avLst/>
          </a:prstGeom>
          <a:noFill/>
          <a:ln/>
        </p:spPr>
        <p:txBody>
          <a:bodyPr wrap="none" lIns="0" tIns="0" rIns="0" bIns="0" rtlCol="0" anchor="t"/>
          <a:lstStyle/>
          <a:p>
            <a:pPr algn="l" latinLnBrk="1">
              <a:lnSpc>
                <a:spcPts val="3300"/>
              </a:lnSpc>
            </a:pPr>
            <a:r>
              <a:rPr lang="en-US" altLang="zh-CN" sz="1800" b="1" i="0" dirty="0">
                <a:solidFill>
                  <a:srgbClr val="000000"/>
                </a:solidFill>
                <a:latin typeface="微软雅黑" pitchFamily="34" charset="0"/>
                <a:ea typeface="微软雅黑" pitchFamily="34" charset="-122"/>
                <a:cs typeface="微软雅黑" pitchFamily="34" charset="-120"/>
              </a:rPr>
              <a:t>攻略上分</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楷体" pitchFamily="34" charset="-122"/>
                <a:cs typeface="微软雅黑" pitchFamily="34" charset="-120"/>
              </a:rPr>
              <a:t>赛车通过弯道用时最短</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楷体" pitchFamily="34" charset="-122"/>
                <a:cs typeface="微软雅黑" pitchFamily="34" charset="-120"/>
              </a:rPr>
              <a:t>则需满足赛车拐弯时行驶的路程最短</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楷体" pitchFamily="34" charset="-122"/>
                <a:cs typeface="微软雅黑" pitchFamily="34" charset="-120"/>
              </a:rPr>
              <a:t>且速度最大</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a:solidFill>
                  <a:srgbClr val="000000"/>
                </a:solidFill>
                <a:latin typeface="微软雅黑" pitchFamily="34" charset="0"/>
                <a:ea typeface="楷体" pitchFamily="34" charset="-122"/>
                <a:cs typeface="微软雅黑" pitchFamily="34" charset="-120"/>
              </a:rPr>
              <a:t>根据通法攻略</a:t>
            </a:r>
            <a:r>
              <a:rPr lang="en-US" altLang="zh-CN" sz="1800" b="0" i="0">
                <a:solidFill>
                  <a:srgbClr val="000000"/>
                </a:solidFill>
                <a:latin typeface="微软雅黑" pitchFamily="34" charset="0"/>
                <a:ea typeface="微软雅黑" pitchFamily="34" charset="-122"/>
                <a:cs typeface="微软雅黑" pitchFamily="34" charset="-120"/>
              </a:rPr>
              <a:t>12</a:t>
            </a:r>
          </a:p>
          <a:p>
            <a:pPr latinLnBrk="1">
              <a:lnSpc>
                <a:spcPts val="3300"/>
              </a:lnSpc>
            </a:pPr>
            <a:r>
              <a:rPr lang="en-US" altLang="zh-CN" sz="1800" b="0" i="0">
                <a:solidFill>
                  <a:srgbClr val="000000"/>
                </a:solidFill>
                <a:latin typeface="微软雅黑" pitchFamily="34" charset="0"/>
                <a:ea typeface="楷体" pitchFamily="34" charset="-122"/>
                <a:cs typeface="微软雅黑" pitchFamily="34" charset="-120"/>
              </a:rPr>
              <a:t>中的思路</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楷体" pitchFamily="34" charset="-122"/>
                <a:cs typeface="微软雅黑" pitchFamily="34" charset="-120"/>
              </a:rPr>
              <a:t>临界情况为最大静摩擦力提供向心力</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楷体" pitchFamily="34" charset="-122"/>
                <a:cs typeface="微软雅黑" pitchFamily="34" charset="-120"/>
              </a:rPr>
              <a:t>得出最大速度</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楷体" pitchFamily="34" charset="-122"/>
                <a:cs typeface="微软雅黑" pitchFamily="34" charset="-120"/>
              </a:rPr>
              <a:t>结合几何关系可以确定最小路程</a:t>
            </a:r>
            <a:r>
              <a:rPr lang="en-US" altLang="zh-CN" sz="1800" b="0" i="0">
                <a:solidFill>
                  <a:srgbClr val="000000"/>
                </a:solidFill>
                <a:latin typeface="微软雅黑" pitchFamily="34" charset="0"/>
                <a:ea typeface="微软雅黑" pitchFamily="34" charset="-122"/>
                <a:cs typeface="微软雅黑" pitchFamily="34" charset="-120"/>
              </a:rPr>
              <a:t>，</a:t>
            </a:r>
            <a:r>
              <a:rPr lang="en-US" altLang="zh-CN" sz="1800" b="0" i="0">
                <a:solidFill>
                  <a:srgbClr val="000000"/>
                </a:solidFill>
                <a:latin typeface="微软雅黑" pitchFamily="34" charset="0"/>
                <a:ea typeface="楷体" pitchFamily="34" charset="-122"/>
                <a:cs typeface="微软雅黑" pitchFamily="34" charset="-120"/>
              </a:rPr>
              <a:t>再联</a:t>
            </a:r>
          </a:p>
          <a:p>
            <a:pPr latinLnBrk="1">
              <a:lnSpc>
                <a:spcPts val="3100"/>
              </a:lnSpc>
            </a:pPr>
            <a:r>
              <a:rPr lang="en-US" altLang="zh-CN" b="0" i="0">
                <a:solidFill>
                  <a:srgbClr val="000000"/>
                </a:solidFill>
                <a:latin typeface="微软雅黑" pitchFamily="34" charset="0"/>
                <a:ea typeface="楷体" pitchFamily="34" charset="-122"/>
                <a:cs typeface="微软雅黑" pitchFamily="34" charset="-120"/>
              </a:rPr>
              <a:t>立求解</a:t>
            </a:r>
            <a:r>
              <a:rPr lang="en-US" altLang="zh-CN" b="0" i="0" dirty="0">
                <a:solidFill>
                  <a:srgbClr val="000000"/>
                </a:solidFill>
                <a:latin typeface="微软雅黑" pitchFamily="34" charset="0"/>
                <a:ea typeface="微软雅黑" pitchFamily="34" charset="-122"/>
                <a:cs typeface="微软雅黑" pitchFamily="34" charset="-120"/>
              </a:rPr>
              <a:t>.</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6">
                                            <p:bg/>
                                          </p:spTgt>
                                        </p:tgtEl>
                                        <p:attrNameLst>
                                          <p:attrName>style.visibility</p:attrName>
                                        </p:attrNameLst>
                                      </p:cBhvr>
                                      <p:to>
                                        <p:strVal val="visible"/>
                                      </p:to>
                                    </p:set>
                                    <p:anim calcmode="lin" valueType="num">
                                      <p:cBhvr additive="base">
                                        <p:cTn id="17" dur="500" fill="hold"/>
                                        <p:tgtEl>
                                          <p:spTgt spid="6">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6">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6">
                                            <p:txEl>
                                              <p:pRg st="0" end="0"/>
                                            </p:txEl>
                                          </p:spTgt>
                                        </p:tgtEl>
                                        <p:attrNameLst>
                                          <p:attrName>style.visibility</p:attrName>
                                        </p:attrNameLst>
                                      </p:cBhvr>
                                      <p:to>
                                        <p:strVal val="visible"/>
                                      </p:to>
                                    </p:set>
                                    <p:anim calcmode="lin" valueType="num">
                                      <p:cBhvr additive="base">
                                        <p:cTn id="21"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6">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6">
                                            <p:txEl>
                                              <p:pRg st="1" end="1"/>
                                            </p:txEl>
                                          </p:spTgt>
                                        </p:tgtEl>
                                        <p:attrNameLst>
                                          <p:attrName>style.visibility</p:attrName>
                                        </p:attrNameLst>
                                      </p:cBhvr>
                                      <p:to>
                                        <p:strVal val="visible"/>
                                      </p:to>
                                    </p:set>
                                    <p:anim calcmode="lin" valueType="num">
                                      <p:cBhvr additive="base">
                                        <p:cTn id="25"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6">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6">
                                            <p:txEl>
                                              <p:pRg st="2" end="2"/>
                                            </p:txEl>
                                          </p:spTgt>
                                        </p:tgtEl>
                                        <p:attrNameLst>
                                          <p:attrName>style.visibility</p:attrName>
                                        </p:attrNameLst>
                                      </p:cBhvr>
                                      <p:to>
                                        <p:strVal val="visible"/>
                                      </p:to>
                                    </p:set>
                                    <p:anim calcmode="lin" valueType="num">
                                      <p:cBhvr additive="base">
                                        <p:cTn id="29"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6">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6" grpId="0" build="p" animBg="1"/>
    </p:bldLst>
  </p:timing>
</p:sld>
</file>

<file path=ppt/slides/slide5.xml><?xml version="1.0" encoding="utf-8"?>
<p:sld xmlns:a="http://schemas.openxmlformats.org/drawingml/2006/main" xmlns:r="http://schemas.openxmlformats.org/officeDocument/2006/relationships" xmlns:p="http://schemas.openxmlformats.org/presentationml/2006/main">
  <p:cSld name="Slide 5&amp;si=5">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6_AS.8_1#b2756085f?vop=1&amp;pid=869d09802&amp;color=0,0,0&amp;vtp=1&amp;bt=1&amp;bbb=1&amp;hb=1"/>
              <p:cNvSpPr/>
              <p:nvPr/>
            </p:nvSpPr>
            <p:spPr>
              <a:xfrm>
                <a:off x="832104" y="1512000"/>
                <a:ext cx="10533888" cy="1866900"/>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【解析】如图，当赛车的运动轨迹与小圆相切时所用时间最短，设该圆弧半径为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𝑅</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，则根据勾股定理有</a:t>
                </a:r>
              </a:p>
              <a:p>
                <a:pPr latinLnBrk="1">
                  <a:lnSpc>
                    <a:spcPts val="3600"/>
                  </a:lnSpc>
                </a:pPr>
                <a14:m>
                  <m:oMath xmlns:m="http://schemas.openxmlformats.org/officeDocument/2006/math">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𝑅</m:t>
                        </m:r>
                      </m:e>
                      <m:sup>
                        <m:r>
                          <a:rPr lang="en-US" altLang="zh-CN" sz="1800" b="0" i="0">
                            <a:solidFill>
                              <a:srgbClr val="000000"/>
                            </a:solidFill>
                            <a:latin typeface="Cambria Math" pitchFamily="34" charset="0"/>
                            <a:ea typeface="Cambria Math" pitchFamily="34" charset="-122"/>
                            <a:cs typeface="Cambria Math" pitchFamily="34" charset="-120"/>
                          </a:rPr>
                          <m:t>2</m:t>
                        </m:r>
                      </m:sup>
                    </m:sSup>
                    <m:r>
                      <a:rPr lang="en-US" altLang="zh-CN" sz="1800" b="0" i="0">
                        <a:solidFill>
                          <a:srgbClr val="000000"/>
                        </a:solidFill>
                        <a:latin typeface="Cambria Math" pitchFamily="34" charset="0"/>
                        <a:ea typeface="Cambria Math" pitchFamily="34" charset="-122"/>
                        <a:cs typeface="Cambria Math" pitchFamily="34" charset="-120"/>
                      </a:rPr>
                      <m:t>=</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𝑟</m:t>
                        </m:r>
                      </m:e>
                      <m:sup>
                        <m:r>
                          <a:rPr lang="en-US" altLang="zh-CN" sz="1800" b="0" i="0">
                            <a:solidFill>
                              <a:srgbClr val="000000"/>
                            </a:solidFill>
                            <a:latin typeface="Cambria Math" pitchFamily="34" charset="0"/>
                            <a:ea typeface="Cambria Math" pitchFamily="34" charset="-122"/>
                            <a:cs typeface="Cambria Math" pitchFamily="34" charset="-120"/>
                          </a:rPr>
                          <m:t>2</m:t>
                        </m:r>
                      </m:sup>
                    </m:sSup>
                    <m:r>
                      <a:rPr lang="en-US" altLang="zh-CN" sz="1800" b="0" i="0">
                        <a:solidFill>
                          <a:srgbClr val="000000"/>
                        </a:solidFill>
                        <a:latin typeface="Cambria Math" pitchFamily="34" charset="0"/>
                        <a:ea typeface="Cambria Math" pitchFamily="34" charset="-122"/>
                        <a:cs typeface="Cambria Math" pitchFamily="34" charset="-120"/>
                      </a:rPr>
                      <m:t>+</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𝑅</m:t>
                        </m:r>
                        <m:r>
                          <a:rPr lang="en-US" altLang="zh-CN" sz="1800" b="0" i="0">
                            <a:solidFill>
                              <a:srgbClr val="000000"/>
                            </a:solidFill>
                            <a:latin typeface="Cambria Math" pitchFamily="34" charset="0"/>
                            <a:ea typeface="Cambria Math" pitchFamily="34" charset="-122"/>
                            <a:cs typeface="Cambria Math" pitchFamily="34" charset="-120"/>
                          </a:rPr>
                          <m:t>−</m:t>
                        </m:r>
                        <m:d>
                          <m:d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dPr>
                          <m:e>
                            <m:r>
                              <a:rPr lang="en-US" altLang="zh-CN" sz="1800" b="0" i="0">
                                <a:solidFill>
                                  <a:srgbClr val="000000"/>
                                </a:solidFill>
                                <a:latin typeface="Cambria Math" pitchFamily="34" charset="0"/>
                                <a:ea typeface="Cambria Math" pitchFamily="34" charset="-122"/>
                                <a:cs typeface="Cambria Math" pitchFamily="34" charset="-120"/>
                              </a:rPr>
                              <m:t>𝑟</m:t>
                            </m:r>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𝑑</m:t>
                                </m:r>
                              </m:num>
                              <m:den>
                                <m:r>
                                  <a:rPr lang="en-US" altLang="zh-CN" sz="1800" b="0" i="0">
                                    <a:solidFill>
                                      <a:srgbClr val="000000"/>
                                    </a:solidFill>
                                    <a:latin typeface="Cambria Math" pitchFamily="34" charset="0"/>
                                    <a:ea typeface="Cambria Math" pitchFamily="34" charset="-122"/>
                                    <a:cs typeface="Cambria Math" pitchFamily="34" charset="-120"/>
                                  </a:rPr>
                                  <m:t>2</m:t>
                                </m:r>
                              </m:den>
                            </m:f>
                          </m:e>
                        </m:d>
                        <m:r>
                          <a:rPr lang="en-US" altLang="zh-CN" sz="1800" b="0" i="0">
                            <a:solidFill>
                              <a:srgbClr val="000000"/>
                            </a:solidFill>
                            <a:latin typeface="Cambria Math" pitchFamily="34" charset="0"/>
                            <a:ea typeface="Cambria Math" pitchFamily="34" charset="-122"/>
                            <a:cs typeface="Cambria Math" pitchFamily="34" charset="-120"/>
                          </a:rPr>
                          <m:t>]</m:t>
                        </m:r>
                      </m:e>
                      <m:sup>
                        <m:r>
                          <a:rPr lang="en-US" altLang="zh-CN" sz="1800" b="0" i="0">
                            <a:solidFill>
                              <a:srgbClr val="000000"/>
                            </a:solidFill>
                            <a:latin typeface="Cambria Math" pitchFamily="34" charset="0"/>
                            <a:ea typeface="Cambria Math" pitchFamily="34" charset="-122"/>
                            <a:cs typeface="Cambria Math" pitchFamily="34" charset="-120"/>
                          </a:rPr>
                          <m:t>2</m:t>
                        </m:r>
                      </m:sup>
                    </m:sSup>
                  </m:oMath>
                </a14:m>
                <a:r>
                  <a:rPr lang="en-US" altLang="zh-CN" sz="1800" b="0" i="0" dirty="0">
                    <a:solidFill>
                      <a:srgbClr val="000000"/>
                    </a:solidFill>
                    <a:latin typeface="微软雅黑" pitchFamily="34" charset="0"/>
                    <a:ea typeface="微软雅黑" pitchFamily="34" charset="-122"/>
                    <a:cs typeface="微软雅黑" pitchFamily="34" charset="-120"/>
                  </a:rPr>
                  <a:t>，解得</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𝑅</m:t>
                    </m:r>
                    <m:r>
                      <a:rPr lang="en-US" altLang="zh-CN" sz="1800" b="0" i="0">
                        <a:solidFill>
                          <a:srgbClr val="000000"/>
                        </a:solidFill>
                        <a:latin typeface="Cambria Math" pitchFamily="34" charset="0"/>
                        <a:ea typeface="Cambria Math" pitchFamily="34" charset="-122"/>
                        <a:cs typeface="Cambria Math" pitchFamily="34" charset="-120"/>
                      </a:rPr>
                      <m:t>=12.5</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m</m:t>
                    </m:r>
                  </m:oMath>
                </a14:m>
                <a:r>
                  <a:rPr lang="en-US" altLang="zh-CN" sz="1800" b="0" i="0" dirty="0">
                    <a:solidFill>
                      <a:srgbClr val="000000"/>
                    </a:solidFill>
                    <a:latin typeface="微软雅黑" pitchFamily="34" charset="0"/>
                    <a:ea typeface="微软雅黑" pitchFamily="34" charset="-122"/>
                    <a:cs typeface="微软雅黑" pitchFamily="34" charset="-120"/>
                  </a:rPr>
                  <a:t>，由几何关系有</a:t>
                </a:r>
                <a14:m>
                  <m:oMath xmlns:m="http://schemas.openxmlformats.org/officeDocument/2006/math">
                    <m:r>
                      <m:rPr>
                        <m:sty m:val="p"/>
                      </m:rPr>
                      <a:rPr lang="en-US" altLang="zh-CN" sz="1800" b="0" i="0">
                        <a:solidFill>
                          <a:srgbClr val="000000"/>
                        </a:solidFill>
                        <a:latin typeface="Cambria Math" pitchFamily="34" charset="0"/>
                        <a:ea typeface="Cambria Math" pitchFamily="34" charset="-122"/>
                        <a:cs typeface="Cambria Math" pitchFamily="34" charset="-120"/>
                      </a:rPr>
                      <m:t>sin</m:t>
                    </m:r>
                    <m:r>
                      <m:rPr>
                        <m:nor/>
                      </m:rPr>
                      <a:rPr lang="en-US" altLang="zh-CN" sz="1800" b="0" i="0">
                        <a:solidFill>
                          <a:srgbClr val="000000"/>
                        </a:solidFill>
                        <a:latin typeface="Cambria Math" pitchFamily="34" charset="0"/>
                        <a:ea typeface="Cambria Math" pitchFamily="34" charset="-122"/>
                        <a:cs typeface="Cambria Math" pitchFamily="34" charset="-120"/>
                      </a:rPr>
                      <m:t> </m:t>
                    </m:r>
                    <m:r>
                      <a:rPr lang="en-US" altLang="zh-CN" sz="1800" b="0" i="0">
                        <a:solidFill>
                          <a:srgbClr val="000000"/>
                        </a:solidFill>
                        <a:latin typeface="Cambria Math" pitchFamily="34" charset="0"/>
                        <a:ea typeface="Cambria Math" pitchFamily="34" charset="-122"/>
                        <a:cs typeface="Cambria Math" pitchFamily="34" charset="-120"/>
                      </a:rPr>
                      <m:t>𝜃</m:t>
                    </m:r>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𝑟</m:t>
                        </m:r>
                      </m:num>
                      <m:den>
                        <m:r>
                          <a:rPr lang="en-US" altLang="zh-CN" sz="1800" b="0" i="0">
                            <a:solidFill>
                              <a:srgbClr val="000000"/>
                            </a:solidFill>
                            <a:latin typeface="Cambria Math" pitchFamily="34" charset="0"/>
                            <a:ea typeface="Cambria Math" pitchFamily="34" charset="-122"/>
                            <a:cs typeface="Cambria Math" pitchFamily="34" charset="-120"/>
                          </a:rPr>
                          <m:t>𝑅</m:t>
                        </m:r>
                      </m:den>
                    </m:f>
                    <m:r>
                      <a:rPr lang="en-US" altLang="zh-CN" sz="1800" b="0" i="0">
                        <a:solidFill>
                          <a:srgbClr val="000000"/>
                        </a:solidFill>
                        <a:latin typeface="Cambria Math" pitchFamily="34" charset="0"/>
                        <a:ea typeface="Cambria Math" pitchFamily="34" charset="-122"/>
                        <a:cs typeface="Cambria Math" pitchFamily="34" charset="-120"/>
                      </a:rPr>
                      <m:t>=0.8</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，圆弧所对的圆心角为</a:t>
                </a:r>
              </a:p>
              <a:p>
                <a:pPr latinLnBrk="1">
                  <a:lnSpc>
                    <a:spcPts val="4500"/>
                  </a:lnSpc>
                </a:pP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2</m:t>
                    </m:r>
                    <m:r>
                      <a:rPr lang="en-US" altLang="zh-CN" sz="1800" b="0" i="0">
                        <a:solidFill>
                          <a:srgbClr val="000000"/>
                        </a:solidFill>
                        <a:latin typeface="Cambria Math" pitchFamily="34" charset="0"/>
                        <a:ea typeface="Cambria Math" pitchFamily="34" charset="-122"/>
                        <a:cs typeface="Cambria Math" pitchFamily="34" charset="-120"/>
                      </a:rPr>
                      <m:t>𝜃</m:t>
                    </m:r>
                    <m:r>
                      <a:rPr lang="en-US" altLang="zh-CN" sz="1800" b="0" i="0">
                        <a:solidFill>
                          <a:srgbClr val="000000"/>
                        </a:solidFill>
                        <a:latin typeface="Cambria Math" pitchFamily="34" charset="0"/>
                        <a:ea typeface="Cambria Math" pitchFamily="34" charset="-122"/>
                        <a:cs typeface="Cambria Math" pitchFamily="34" charset="-120"/>
                      </a:rPr>
                      <m:t>=</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106</m:t>
                        </m:r>
                      </m:e>
                      <m:sup>
                        <m:r>
                          <a:rPr lang="en-US" altLang="zh-CN" sz="1800" b="0" i="0">
                            <a:solidFill>
                              <a:srgbClr val="000000"/>
                            </a:solidFill>
                            <a:latin typeface="Cambria Math" pitchFamily="34" charset="0"/>
                            <a:ea typeface="Cambria Math" pitchFamily="34" charset="-122"/>
                            <a:cs typeface="Cambria Math" pitchFamily="34" charset="-120"/>
                          </a:rPr>
                          <m:t>∘</m:t>
                        </m:r>
                      </m:sup>
                    </m:sSup>
                  </m:oMath>
                </a14:m>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，根据</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𝑘𝑚𝑔</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𝑚</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𝑣</m:t>
                            </m:r>
                          </m:e>
                          <m:sup>
                            <m:r>
                              <a:rPr lang="en-US" altLang="zh-CN" sz="1800" b="0" i="0">
                                <a:solidFill>
                                  <a:srgbClr val="000000"/>
                                </a:solidFill>
                                <a:latin typeface="Cambria Math" pitchFamily="34" charset="0"/>
                                <a:ea typeface="Cambria Math" pitchFamily="34" charset="-122"/>
                                <a:cs typeface="Cambria Math" pitchFamily="34" charset="-120"/>
                              </a:rPr>
                              <m:t>2</m:t>
                            </m:r>
                          </m:sup>
                        </m:sSup>
                      </m:num>
                      <m:den>
                        <m:r>
                          <a:rPr lang="en-US" altLang="zh-CN" sz="1800" b="0" i="0">
                            <a:solidFill>
                              <a:srgbClr val="000000"/>
                            </a:solidFill>
                            <a:latin typeface="Cambria Math" pitchFamily="34" charset="0"/>
                            <a:ea typeface="Cambria Math" pitchFamily="34" charset="-122"/>
                            <a:cs typeface="Cambria Math" pitchFamily="34" charset="-120"/>
                          </a:rPr>
                          <m:t>𝑅</m:t>
                        </m:r>
                      </m:den>
                    </m:f>
                  </m:oMath>
                </a14:m>
                <a:r>
                  <a:rPr lang="en-US" altLang="zh-CN" sz="1800" b="0" i="0" dirty="0">
                    <a:solidFill>
                      <a:srgbClr val="000000"/>
                    </a:solidFill>
                    <a:latin typeface="微软雅黑" pitchFamily="34" charset="0"/>
                    <a:ea typeface="微软雅黑" pitchFamily="34" charset="-122"/>
                    <a:cs typeface="微软雅黑" pitchFamily="34" charset="-120"/>
                  </a:rPr>
                  <a:t>，可得</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𝑣</m:t>
                    </m:r>
                    <m:r>
                      <a:rPr lang="en-US" altLang="zh-CN" sz="1800" b="0" i="0">
                        <a:solidFill>
                          <a:srgbClr val="000000"/>
                        </a:solidFill>
                        <a:latin typeface="Cambria Math" pitchFamily="34" charset="0"/>
                        <a:ea typeface="Cambria Math" pitchFamily="34" charset="-122"/>
                        <a:cs typeface="Cambria Math" pitchFamily="34" charset="-120"/>
                      </a:rPr>
                      <m:t>=</m:t>
                    </m:r>
                    <m:rad>
                      <m:radPr>
                        <m:degHide m:val="on"/>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radPr>
                      <m:deg/>
                      <m:e>
                        <m:r>
                          <a:rPr lang="en-US" altLang="zh-CN" sz="1800" b="0" i="0">
                            <a:solidFill>
                              <a:srgbClr val="000000"/>
                            </a:solidFill>
                            <a:latin typeface="Cambria Math" pitchFamily="34" charset="0"/>
                            <a:ea typeface="Cambria Math" pitchFamily="34" charset="-122"/>
                            <a:cs typeface="Cambria Math" pitchFamily="34" charset="-120"/>
                          </a:rPr>
                          <m:t>𝑘𝑔𝑅</m:t>
                        </m:r>
                      </m:e>
                    </m:rad>
                  </m:oMath>
                </a14:m>
                <a:r>
                  <a:rPr lang="en-US" altLang="zh-CN" sz="1800" b="0" i="0" dirty="0">
                    <a:solidFill>
                      <a:srgbClr val="000000"/>
                    </a:solidFill>
                    <a:latin typeface="微软雅黑" pitchFamily="34" charset="0"/>
                    <a:ea typeface="微软雅黑" pitchFamily="34" charset="-122"/>
                    <a:cs typeface="微软雅黑" pitchFamily="34" charset="-120"/>
                  </a:rPr>
                  <a:t>，通过此弯道的最短时间为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𝑡</m:t>
                    </m:r>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2</m:t>
                            </m:r>
                            <m:r>
                              <a:rPr lang="en-US" altLang="zh-CN" sz="1800" b="0" i="0">
                                <a:solidFill>
                                  <a:srgbClr val="000000"/>
                                </a:solidFill>
                                <a:latin typeface="Cambria Math" pitchFamily="34" charset="0"/>
                                <a:ea typeface="Cambria Math" pitchFamily="34" charset="-122"/>
                                <a:cs typeface="Cambria Math" pitchFamily="34" charset="-120"/>
                              </a:rPr>
                              <m:t>𝜃</m:t>
                            </m:r>
                          </m:num>
                          <m:den>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360</m:t>
                                </m:r>
                              </m:e>
                              <m:sup>
                                <m:r>
                                  <a:rPr lang="en-US" altLang="zh-CN" sz="1800" b="0" i="0">
                                    <a:solidFill>
                                      <a:srgbClr val="000000"/>
                                    </a:solidFill>
                                    <a:latin typeface="Cambria Math" pitchFamily="34" charset="0"/>
                                    <a:ea typeface="Cambria Math" pitchFamily="34" charset="-122"/>
                                    <a:cs typeface="Cambria Math" pitchFamily="34" charset="-120"/>
                                  </a:rPr>
                                  <m:t>∘</m:t>
                                </m:r>
                              </m:sup>
                            </m:sSup>
                          </m:den>
                        </m:f>
                        <m:r>
                          <a:rPr lang="en-US" altLang="zh-CN" sz="1800" b="0" i="0">
                            <a:solidFill>
                              <a:srgbClr val="000000"/>
                            </a:solidFill>
                            <a:latin typeface="Cambria Math" pitchFamily="34" charset="0"/>
                            <a:ea typeface="Cambria Math" pitchFamily="34" charset="-122"/>
                            <a:cs typeface="Cambria Math" pitchFamily="34" charset="-120"/>
                          </a:rPr>
                          <m:t>2</m:t>
                        </m:r>
                        <m:r>
                          <m:rPr>
                            <m:sty m:val="p"/>
                          </m:rPr>
                          <a:rPr lang="en-US" altLang="zh-CN" sz="1800" b="0" i="0">
                            <a:solidFill>
                              <a:srgbClr val="000000"/>
                            </a:solidFill>
                            <a:latin typeface="Cambria Math" pitchFamily="34" charset="0"/>
                            <a:ea typeface="Cambria Math" pitchFamily="34" charset="-122"/>
                            <a:cs typeface="Cambria Math" pitchFamily="34" charset="-120"/>
                          </a:rPr>
                          <m:t>π</m:t>
                        </m:r>
                        <m:r>
                          <a:rPr lang="en-US" altLang="zh-CN" sz="1800" b="0" i="0">
                            <a:solidFill>
                              <a:srgbClr val="000000"/>
                            </a:solidFill>
                            <a:latin typeface="Cambria Math" pitchFamily="34" charset="0"/>
                            <a:ea typeface="Cambria Math" pitchFamily="34" charset="-122"/>
                            <a:cs typeface="Cambria Math" pitchFamily="34" charset="-120"/>
                          </a:rPr>
                          <m:t>𝑅</m:t>
                        </m:r>
                      </m:num>
                      <m:den>
                        <m:r>
                          <a:rPr lang="en-US" altLang="zh-CN" sz="1800" b="0" i="0">
                            <a:solidFill>
                              <a:srgbClr val="000000"/>
                            </a:solidFill>
                            <a:latin typeface="Cambria Math" pitchFamily="34" charset="0"/>
                            <a:ea typeface="Cambria Math" pitchFamily="34" charset="-122"/>
                            <a:cs typeface="Cambria Math" pitchFamily="34" charset="-120"/>
                          </a:rPr>
                          <m:t>𝑣</m:t>
                        </m:r>
                      </m:den>
                    </m:f>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，代入数据可得</a:t>
                </a:r>
              </a:p>
              <a:p>
                <a:pPr latinLnBrk="1">
                  <a:lnSpc>
                    <a:spcPts val="3300"/>
                  </a:lnSpc>
                </a:pP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𝑡</m:t>
                    </m:r>
                    <m:r>
                      <a:rPr lang="en-US" altLang="zh-CN" b="0" i="0">
                        <a:solidFill>
                          <a:srgbClr val="000000"/>
                        </a:solidFill>
                        <a:latin typeface="Cambria Math" pitchFamily="34" charset="0"/>
                        <a:ea typeface="Cambria Math" pitchFamily="34" charset="-122"/>
                        <a:cs typeface="Cambria Math" pitchFamily="34" charset="-120"/>
                      </a:rPr>
                      <m:t>=</m:t>
                    </m:r>
                    <m:f>
                      <m:f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b="0" i="0">
                            <a:solidFill>
                              <a:srgbClr val="000000"/>
                            </a:solidFill>
                            <a:latin typeface="Cambria Math" pitchFamily="34" charset="0"/>
                            <a:ea typeface="Cambria Math" pitchFamily="34" charset="-122"/>
                            <a:cs typeface="Cambria Math" pitchFamily="34" charset="-120"/>
                          </a:rPr>
                          <m:t>53</m:t>
                        </m:r>
                      </m:num>
                      <m:den>
                        <m:r>
                          <a:rPr lang="en-US" altLang="zh-CN" b="0" i="0">
                            <a:solidFill>
                              <a:srgbClr val="000000"/>
                            </a:solidFill>
                            <a:latin typeface="Cambria Math" pitchFamily="34" charset="0"/>
                            <a:ea typeface="Cambria Math" pitchFamily="34" charset="-122"/>
                            <a:cs typeface="Cambria Math" pitchFamily="34" charset="-120"/>
                          </a:rPr>
                          <m:t>90</m:t>
                        </m:r>
                      </m:den>
                    </m:f>
                    <m:r>
                      <m:rPr>
                        <m:sty m:val="p"/>
                      </m:rPr>
                      <a:rPr lang="en-US" altLang="zh-CN" b="0" i="0">
                        <a:solidFill>
                          <a:srgbClr val="000000"/>
                        </a:solidFill>
                        <a:latin typeface="Cambria Math" pitchFamily="34" charset="0"/>
                        <a:ea typeface="Cambria Math" pitchFamily="34" charset="-122"/>
                        <a:cs typeface="Cambria Math" pitchFamily="34" charset="-120"/>
                      </a:rPr>
                      <m:t>π</m:t>
                    </m:r>
                    <m:r>
                      <m:rPr>
                        <m:nor/>
                      </m:rPr>
                      <a:rPr lang="en-US" altLang="zh-CN" b="0" i="0">
                        <a:solidFill>
                          <a:srgbClr val="000000"/>
                        </a:solidFill>
                        <a:latin typeface="Cambria Math" pitchFamily="34" charset="0"/>
                        <a:ea typeface="Cambria Math" pitchFamily="34" charset="-122"/>
                        <a:cs typeface="Cambria Math" pitchFamily="34" charset="-120"/>
                      </a:rPr>
                      <m:t> </m:t>
                    </m:r>
                    <m:r>
                      <m:rPr>
                        <m:sty m:val="p"/>
                      </m:rPr>
                      <a:rPr lang="en-US" altLang="zh-CN" b="0" i="0">
                        <a:solidFill>
                          <a:srgbClr val="000000"/>
                        </a:solidFill>
                        <a:latin typeface="Cambria Math" pitchFamily="34" charset="0"/>
                        <a:ea typeface="Cambria Math" pitchFamily="34" charset="-122"/>
                        <a:cs typeface="Cambria Math" pitchFamily="34" charset="-120"/>
                      </a:rPr>
                      <m:t>s</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dirty="0">
                    <a:solidFill>
                      <a:srgbClr val="000000"/>
                    </a:solidFill>
                    <a:latin typeface="微软雅黑" pitchFamily="34" charset="0"/>
                    <a:ea typeface="微软雅黑" pitchFamily="34" charset="-122"/>
                    <a:cs typeface="微软雅黑" pitchFamily="34" charset="-120"/>
                  </a:rPr>
                  <a:t>，故A正确.</a:t>
                </a:r>
                <a:endParaRPr lang="en-US" altLang="zh-CN" dirty="0"/>
              </a:p>
            </p:txBody>
          </p:sp>
        </mc:Choice>
        <mc:Fallback>
          <p:sp>
            <p:nvSpPr>
              <p:cNvPr id="2" name="QC_6_AS.8_1#b2756085f?vop=1&amp;pid=869d09802&amp;color=0,0,0&amp;vtp=1&amp;bt=1&amp;bbb=1&amp;hb=1"/>
              <p:cNvSpPr>
                <a:spLocks noRot="1" noChangeAspect="1" noMove="1" noResize="1" noEditPoints="1" noAdjustHandles="1" noChangeArrowheads="1" noChangeShapeType="1" noTextEdit="1"/>
              </p:cNvSpPr>
              <p:nvPr/>
            </p:nvSpPr>
            <p:spPr>
              <a:xfrm>
                <a:off x="832104" y="1512000"/>
                <a:ext cx="10533888" cy="1866900"/>
              </a:xfrm>
              <a:prstGeom prst="rect">
                <a:avLst/>
              </a:prstGeom>
              <a:blipFill>
                <a:blip r:embed="rId3"/>
                <a:stretch>
                  <a:fillRect l="-1389" b="-4575"/>
                </a:stretch>
              </a:blipFill>
              <a:ln/>
            </p:spPr>
            <p:txBody>
              <a:bodyPr/>
              <a:lstStyle/>
              <a:p>
                <a:r>
                  <a:rPr lang="zh-CN" altLang="en-US">
                    <a:noFill/>
                  </a:rPr>
                  <a:t> </a:t>
                </a:r>
              </a:p>
            </p:txBody>
          </p:sp>
        </mc:Fallback>
      </mc:AlternateContent>
      <p:pic>
        <p:nvPicPr>
          <p:cNvPr id="3" name="QC_6_AS.8_2#b2756085f?vop=1&amp;pid=869d09802&amp;color=0,0,0&amp;tib=255,255,255&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5468112" y="3513393"/>
            <a:ext cx="1261872" cy="1517904"/>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name="Slide 6&amp;si=6">
    <p:spTree>
      <p:nvGrpSpPr>
        <p:cNvPr id="1" name=""/>
        <p:cNvGrpSpPr/>
        <p:nvPr/>
      </p:nvGrpSpPr>
      <p:grpSpPr>
        <a:xfrm>
          <a:off x="0" y="0"/>
          <a:ext cx="0" cy="0"/>
          <a:chOff x="0" y="0"/>
          <a:chExt cx="0" cy="0"/>
        </a:xfrm>
      </p:grpSpPr>
      <p:sp>
        <p:nvSpPr>
          <p:cNvPr id="2" name="C_5_BD#6371b2d36?pid=27915873b&amp;color=0,0,0&amp;vtp=1&amp;bt=1&amp;bbb=1"/>
          <p:cNvSpPr/>
          <p:nvPr/>
        </p:nvSpPr>
        <p:spPr>
          <a:xfrm>
            <a:off x="832104" y="1508760"/>
            <a:ext cx="10533888" cy="422974"/>
          </a:xfrm>
          <a:prstGeom prst="rect">
            <a:avLst/>
          </a:prstGeom>
          <a:noFill/>
          <a:ln/>
        </p:spPr>
        <p:txBody>
          <a:bodyPr wrap="none" lIns="0" tIns="0" rIns="0" bIns="0" rtlCol="0" anchor="t"/>
          <a:lstStyle/>
          <a:p>
            <a:pPr algn="ctr" latinLnBrk="1">
              <a:lnSpc>
                <a:spcPts val="3700"/>
              </a:lnSpc>
            </a:pPr>
            <a:r>
              <a:rPr lang="en-US" altLang="zh-CN" sz="2200" b="1" i="0" dirty="0">
                <a:solidFill>
                  <a:srgbClr val="000000"/>
                </a:solidFill>
                <a:latin typeface="微软雅黑" pitchFamily="34" charset="0"/>
                <a:ea typeface="微软雅黑" pitchFamily="34" charset="-122"/>
                <a:cs typeface="微软雅黑" pitchFamily="34" charset="-120"/>
              </a:rPr>
              <a:t>角度2</a:t>
            </a:r>
            <a:r>
              <a:rPr lang="en-US" altLang="zh-CN" sz="2200" b="1" i="0" dirty="0">
                <a:solidFill>
                  <a:srgbClr val="000000"/>
                </a:solidFill>
                <a:latin typeface="SimSun" pitchFamily="34" charset="0"/>
                <a:ea typeface="SimSun" pitchFamily="34" charset="-122"/>
                <a:cs typeface="SimSun" pitchFamily="34" charset="-120"/>
              </a:rPr>
              <a:t> </a:t>
            </a:r>
            <a:r>
              <a:rPr lang="en-US" altLang="zh-CN" sz="2200" b="1" i="0" dirty="0">
                <a:solidFill>
                  <a:srgbClr val="000000"/>
                </a:solidFill>
                <a:latin typeface="微软雅黑" pitchFamily="34" charset="0"/>
                <a:ea typeface="微软雅黑" pitchFamily="34" charset="-122"/>
                <a:cs typeface="微软雅黑" pitchFamily="34" charset="-120"/>
              </a:rPr>
              <a:t>火车转弯模型及其变式</a:t>
            </a:r>
            <a:endParaRPr lang="en-US" altLang="zh-CN" sz="2200" dirty="0"/>
          </a:p>
        </p:txBody>
      </p:sp>
      <mc:AlternateContent xmlns:mc="http://schemas.openxmlformats.org/markup-compatibility/2006">
        <mc:Choice xmlns:a14="http://schemas.microsoft.com/office/drawing/2010/main" Requires="a14">
          <p:sp>
            <p:nvSpPr>
              <p:cNvPr id="3" name="QC_6_BD.9_1#dbf21fa45?vop=1&amp;pid=6371b2d36&amp;color=0,0,0&amp;vtp=1&amp;bbb=1&amp;hb=1"/>
              <p:cNvSpPr/>
              <p:nvPr/>
            </p:nvSpPr>
            <p:spPr>
              <a:xfrm>
                <a:off x="832104" y="1986842"/>
                <a:ext cx="10533888" cy="781812"/>
              </a:xfrm>
              <a:prstGeom prst="rect">
                <a:avLst/>
              </a:prstGeom>
              <a:noFill/>
              <a:ln/>
            </p:spPr>
            <p:txBody>
              <a:bodyPr wrap="none" lIns="0" tIns="0" rIns="0" bIns="0" rtlCol="0" anchor="t"/>
              <a:lstStyle/>
              <a:p>
                <a:pPr algn="l" latinLnBrk="1">
                  <a:lnSpc>
                    <a:spcPts val="3100"/>
                  </a:lnSpc>
                </a:pPr>
                <a:r>
                  <a:rPr lang="en-US" altLang="zh-CN" sz="1800" b="0" i="0" dirty="0">
                    <a:solidFill>
                      <a:srgbClr val="000000"/>
                    </a:solidFill>
                    <a:latin typeface="微软雅黑" pitchFamily="34" charset="0"/>
                    <a:ea typeface="微软雅黑" pitchFamily="34" charset="-122"/>
                    <a:cs typeface="微软雅黑" pitchFamily="34" charset="-120"/>
                  </a:rPr>
                  <a:t>3.</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楷体" pitchFamily="34" charset="-122"/>
                    <a:cs typeface="微软雅黑" pitchFamily="34" charset="-120"/>
                  </a:rPr>
                  <a:t>多选</a:t>
                </a:r>
                <a:r>
                  <a:rPr lang="en-US" altLang="zh-CN" sz="1800" b="0" i="0" dirty="0">
                    <a:solidFill>
                      <a:srgbClr val="000000"/>
                    </a:solidFill>
                    <a:latin typeface="微软雅黑" pitchFamily="34" charset="0"/>
                    <a:ea typeface="微软雅黑" pitchFamily="34" charset="-122"/>
                    <a:cs typeface="微软雅黑" pitchFamily="34" charset="-120"/>
                  </a:rPr>
                  <a:t>）铁路在弯道处的内外轨道高度是不同的，已知内外轨道平面与水平面的夹角为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𝜃</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a:solidFill>
                      <a:srgbClr val="000000"/>
                    </a:solidFill>
                    <a:latin typeface="微软雅黑" pitchFamily="34" charset="0"/>
                    <a:ea typeface="微软雅黑" pitchFamily="34" charset="-122"/>
                    <a:cs typeface="微软雅黑" pitchFamily="34" charset="-120"/>
                  </a:rPr>
                  <a:t>如图所示，</a:t>
                </a:r>
              </a:p>
              <a:p>
                <a:pPr latinLnBrk="1">
                  <a:lnSpc>
                    <a:spcPts val="3300"/>
                  </a:lnSpc>
                </a:pPr>
                <a:r>
                  <a:rPr lang="en-US" altLang="zh-CN" b="0" i="0">
                    <a:solidFill>
                      <a:srgbClr val="000000"/>
                    </a:solidFill>
                    <a:latin typeface="微软雅黑" pitchFamily="34" charset="0"/>
                    <a:ea typeface="微软雅黑" pitchFamily="34" charset="-122"/>
                    <a:cs typeface="微软雅黑" pitchFamily="34" charset="-120"/>
                  </a:rPr>
                  <a:t>弯道处的圆弧半径为</a:t>
                </a: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𝑅</m:t>
                    </m:r>
                  </m:oMath>
                </a14:m>
                <a:r>
                  <a:rPr lang="en-US" altLang="zh-CN" b="0" i="0" dirty="0">
                    <a:solidFill>
                      <a:srgbClr val="000000"/>
                    </a:solidFill>
                    <a:latin typeface="微软雅黑" pitchFamily="34" charset="0"/>
                    <a:ea typeface="微软雅黑" pitchFamily="34" charset="-122"/>
                    <a:cs typeface="微软雅黑" pitchFamily="34" charset="-120"/>
                  </a:rPr>
                  <a:t>，若质量为</a:t>
                </a: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𝑚</m:t>
                    </m:r>
                  </m:oMath>
                </a14:m>
                <a:r>
                  <a:rPr lang="en-US" altLang="zh-CN" b="0" i="0" dirty="0">
                    <a:solidFill>
                      <a:srgbClr val="000000"/>
                    </a:solidFill>
                    <a:latin typeface="微软雅黑" pitchFamily="34" charset="0"/>
                    <a:ea typeface="微软雅黑" pitchFamily="34" charset="-122"/>
                    <a:cs typeface="微软雅黑" pitchFamily="34" charset="-120"/>
                  </a:rPr>
                  <a:t>的火车转弯时速度等于</a:t>
                </a:r>
                <a14:m>
                  <m:oMath xmlns:m="http://schemas.openxmlformats.org/officeDocument/2006/math">
                    <m:rad>
                      <m:radPr>
                        <m:degHide m:val="on"/>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radPr>
                      <m:deg/>
                      <m:e>
                        <m:r>
                          <a:rPr lang="en-US" altLang="zh-CN" b="0" i="0">
                            <a:solidFill>
                              <a:srgbClr val="000000"/>
                            </a:solidFill>
                            <a:latin typeface="Cambria Math" pitchFamily="34" charset="0"/>
                            <a:ea typeface="Cambria Math" pitchFamily="34" charset="-122"/>
                            <a:cs typeface="Cambria Math" pitchFamily="34" charset="-120"/>
                          </a:rPr>
                          <m:t>𝑔𝑅</m:t>
                        </m:r>
                        <m:r>
                          <m:rPr>
                            <m:sty m:val="p"/>
                          </m:rPr>
                          <a:rPr lang="en-US" altLang="zh-CN" b="0" i="0">
                            <a:solidFill>
                              <a:srgbClr val="000000"/>
                            </a:solidFill>
                            <a:latin typeface="Cambria Math" pitchFamily="34" charset="0"/>
                            <a:ea typeface="Cambria Math" pitchFamily="34" charset="-122"/>
                            <a:cs typeface="Cambria Math" pitchFamily="34" charset="-120"/>
                          </a:rPr>
                          <m:t>tan</m:t>
                        </m:r>
                        <m:r>
                          <m:rPr>
                            <m:nor/>
                          </m:rPr>
                          <a:rPr lang="en-US" altLang="zh-CN" b="0" i="0">
                            <a:solidFill>
                              <a:srgbClr val="000000"/>
                            </a:solidFill>
                            <a:latin typeface="Cambria Math" pitchFamily="34" charset="0"/>
                            <a:ea typeface="Cambria Math" pitchFamily="34" charset="-122"/>
                            <a:cs typeface="Cambria Math" pitchFamily="34" charset="-120"/>
                          </a:rPr>
                          <m:t> </m:t>
                        </m:r>
                        <m:r>
                          <a:rPr lang="en-US" altLang="zh-CN" b="0" i="0">
                            <a:solidFill>
                              <a:srgbClr val="000000"/>
                            </a:solidFill>
                            <a:latin typeface="Cambria Math" pitchFamily="34" charset="0"/>
                            <a:ea typeface="Cambria Math" pitchFamily="34" charset="-122"/>
                            <a:cs typeface="Cambria Math" pitchFamily="34" charset="-120"/>
                          </a:rPr>
                          <m:t>𝜃</m:t>
                        </m:r>
                      </m:e>
                    </m:rad>
                    <m:r>
                      <a:rPr lang="en-US" altLang="zh-CN" b="0" i="0">
                        <a:solidFill>
                          <a:srgbClr val="000000"/>
                        </a:solidFill>
                        <a:latin typeface="Cambria Math" pitchFamily="34" charset="0"/>
                        <a:ea typeface="Cambria Math" pitchFamily="34" charset="-122"/>
                        <a:cs typeface="Cambria Math" pitchFamily="34" charset="-120"/>
                      </a:rPr>
                      <m:t>(</m:t>
                    </m:r>
                    <m:r>
                      <a:rPr lang="en-US" altLang="zh-CN" b="0" i="0">
                        <a:solidFill>
                          <a:srgbClr val="000000"/>
                        </a:solidFill>
                        <a:latin typeface="Cambria Math" pitchFamily="34" charset="0"/>
                        <a:ea typeface="Cambria Math" pitchFamily="34" charset="-122"/>
                        <a:cs typeface="Cambria Math" pitchFamily="34" charset="-120"/>
                      </a:rPr>
                      <m:t>𝑔</m:t>
                    </m:r>
                  </m:oMath>
                </a14:m>
                <a:r>
                  <a:rPr lang="en-US" altLang="zh-CN" b="0" i="0" dirty="0">
                    <a:solidFill>
                      <a:srgbClr val="000000"/>
                    </a:solidFill>
                    <a:latin typeface="微软雅黑" pitchFamily="34" charset="0"/>
                    <a:ea typeface="微软雅黑" pitchFamily="34" charset="-122"/>
                    <a:cs typeface="微软雅黑" pitchFamily="34" charset="-120"/>
                  </a:rPr>
                  <a:t>为重力加速度</a:t>
                </a:r>
                <a14:m>
                  <m:oMath xmlns:m="http://schemas.openxmlformats.org/officeDocument/2006/math">
                    <m:r>
                      <a:rPr lang="en-US" altLang="zh-CN" b="0" i="0" smtClean="0">
                        <a:solidFill>
                          <a:srgbClr val="00000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dirty="0">
                    <a:solidFill>
                      <a:srgbClr val="000000"/>
                    </a:solidFill>
                    <a:latin typeface="微软雅黑" pitchFamily="34" charset="0"/>
                    <a:ea typeface="微软雅黑" pitchFamily="34" charset="-122"/>
                    <a:cs typeface="微软雅黑" pitchFamily="34" charset="-120"/>
                  </a:rPr>
                  <a:t>，</a:t>
                </a:r>
                <a:r>
                  <a:rPr lang="en-US" altLang="zh-CN" b="0" i="0">
                    <a:solidFill>
                      <a:srgbClr val="000000"/>
                    </a:solidFill>
                    <a:latin typeface="微软雅黑" pitchFamily="34" charset="0"/>
                    <a:ea typeface="微软雅黑" pitchFamily="34" charset="-122"/>
                    <a:cs typeface="微软雅黑" pitchFamily="34" charset="-120"/>
                  </a:rPr>
                  <a:t>则(</a:t>
                </a:r>
                <a:r>
                  <a:rPr lang="en-US" altLang="zh-CN" b="0" i="0">
                    <a:solidFill>
                      <a:srgbClr val="000000"/>
                    </a:solidFill>
                    <a:latin typeface="SimSun" pitchFamily="34" charset="0"/>
                    <a:ea typeface="SimSun" pitchFamily="34" charset="-122"/>
                    <a:cs typeface="SimSun" pitchFamily="34" charset="-120"/>
                  </a:rPr>
                  <a:t> </a:t>
                </a:r>
                <a:r>
                  <a:rPr lang="en-US" altLang="zh-CN" b="1" i="0">
                    <a:solidFill>
                      <a:srgbClr val="000000"/>
                    </a:solidFill>
                    <a:latin typeface="SimSun" pitchFamily="34" charset="0"/>
                    <a:ea typeface="SimSun" pitchFamily="34" charset="-122"/>
                    <a:cs typeface="SimSun" pitchFamily="34" charset="-120"/>
                  </a:rPr>
                  <a:t>      </a:t>
                </a:r>
                <a:r>
                  <a:rPr lang="en-US" altLang="zh-CN" b="0" i="0">
                    <a:solidFill>
                      <a:srgbClr val="000000"/>
                    </a:solidFill>
                    <a:latin typeface="微软雅黑" pitchFamily="34" charset="0"/>
                    <a:ea typeface="微软雅黑" pitchFamily="34" charset="-122"/>
                    <a:cs typeface="微软雅黑" pitchFamily="34" charset="-120"/>
                  </a:rPr>
                  <a:t>)</a:t>
                </a:r>
                <a:endParaRPr lang="en-US" altLang="zh-CN" dirty="0"/>
              </a:p>
            </p:txBody>
          </p:sp>
        </mc:Choice>
        <mc:Fallback>
          <p:sp>
            <p:nvSpPr>
              <p:cNvPr id="3" name="QC_6_BD.9_1#dbf21fa45?vop=1&amp;pid=6371b2d36&amp;color=0,0,0&amp;vtp=1&amp;bbb=1&amp;hb=1"/>
              <p:cNvSpPr>
                <a:spLocks noRot="1" noChangeAspect="1" noMove="1" noResize="1" noEditPoints="1" noAdjustHandles="1" noChangeArrowheads="1" noChangeShapeType="1" noTextEdit="1"/>
              </p:cNvSpPr>
              <p:nvPr/>
            </p:nvSpPr>
            <p:spPr>
              <a:xfrm>
                <a:off x="832104" y="1986842"/>
                <a:ext cx="10533888" cy="781812"/>
              </a:xfrm>
              <a:prstGeom prst="rect">
                <a:avLst/>
              </a:prstGeom>
              <a:blipFill>
                <a:blip r:embed="rId3"/>
                <a:stretch>
                  <a:fillRect l="-1389" t="-3125" r="-2199" b="-15625"/>
                </a:stretch>
              </a:blipFill>
              <a:ln/>
            </p:spPr>
            <p:txBody>
              <a:bodyPr/>
              <a:lstStyle/>
              <a:p>
                <a:r>
                  <a:rPr lang="zh-CN" altLang="en-US">
                    <a:noFill/>
                  </a:rPr>
                  <a:t> </a:t>
                </a:r>
              </a:p>
            </p:txBody>
          </p:sp>
        </mc:Fallback>
      </mc:AlternateContent>
      <p:sp>
        <p:nvSpPr>
          <p:cNvPr id="4" name="QC_6_AN.10_1#dbf21fa45.bracket?vop=1&amp;pid=6371b2d36&amp;color=0,0,0&amp;vpa=3&amp;vtp=1&amp;bbb=1"/>
          <p:cNvSpPr/>
          <p:nvPr/>
        </p:nvSpPr>
        <p:spPr>
          <a:xfrm>
            <a:off x="9996456" y="2343585"/>
            <a:ext cx="496888" cy="372872"/>
          </a:xfrm>
          <a:prstGeom prst="rect">
            <a:avLst/>
          </a:prstGeom>
          <a:noFill/>
          <a:ln/>
        </p:spPr>
        <p:txBody>
          <a:bodyPr wrap="none" lIns="0" tIns="0" rIns="0" bIns="0" rtlCol="0" anchor="t"/>
          <a:lstStyle/>
          <a:p>
            <a:pPr algn="ctr" latinLnBrk="1">
              <a:lnSpc>
                <a:spcPts val="3300"/>
              </a:lnSpc>
            </a:pPr>
            <a:r>
              <a:rPr lang="en-US" altLang="zh-CN" b="1" i="0" dirty="0">
                <a:solidFill>
                  <a:srgbClr val="FF0000"/>
                </a:solidFill>
                <a:latin typeface="Arial (正文)" pitchFamily="34" charset="0"/>
                <a:ea typeface="微软雅黑" pitchFamily="34" charset="-122"/>
                <a:cs typeface="Arial (正文)" pitchFamily="34" charset="-120"/>
              </a:rPr>
              <a:t>AD</a:t>
            </a:r>
            <a:endParaRPr lang="en-US" altLang="zh-CN" dirty="0"/>
          </a:p>
        </p:txBody>
      </p:sp>
      <p:pic>
        <p:nvPicPr>
          <p:cNvPr id="5" name="QC_6_BD.9_2#dbf21fa45?vop=1&amp;pid=6371b2d36&amp;color=0,0,0&amp;tib=255,255,255&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5175504" y="2901553"/>
            <a:ext cx="1837944" cy="905256"/>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6" name="QC_6_BD.9_3#dbf21fa45.choices?vop=1&amp;pid=6371b2d36&amp;color=0,0,0&amp;vtp=1&amp;bbb=1"/>
              <p:cNvSpPr/>
              <p:nvPr/>
            </p:nvSpPr>
            <p:spPr>
              <a:xfrm>
                <a:off x="832104" y="3942953"/>
                <a:ext cx="10533888" cy="787400"/>
              </a:xfrm>
              <a:prstGeom prst="rect">
                <a:avLst/>
              </a:prstGeom>
              <a:noFill/>
              <a:ln/>
            </p:spPr>
            <p:txBody>
              <a:bodyPr wrap="none" lIns="0" tIns="0" rIns="0" bIns="0" rtlCol="0" anchor="t"/>
              <a:lstStyle/>
              <a:p>
                <a:pPr latinLnBrk="1">
                  <a:lnSpc>
                    <a:spcPts val="3100"/>
                  </a:lnSpc>
                  <a:tabLst>
                    <a:tab pos="5374894" algn="l"/>
                  </a:tabLst>
                </a:pPr>
                <a:r>
                  <a:rPr lang="en-US" altLang="zh-CN" sz="1800" b="0" i="0" dirty="0">
                    <a:solidFill>
                      <a:srgbClr val="000000"/>
                    </a:solidFill>
                    <a:latin typeface="微软雅黑" pitchFamily="34" charset="0"/>
                    <a:ea typeface="微软雅黑" pitchFamily="34" charset="-122"/>
                    <a:cs typeface="微软雅黑" pitchFamily="34" charset="-120"/>
                  </a:rPr>
                  <a:t>A</a:t>
                </a:r>
                <a:r>
                  <a:rPr lang="en-US" altLang="zh-CN" sz="1800" b="0" i="0">
                    <a:solidFill>
                      <a:srgbClr val="000000"/>
                    </a:solidFill>
                    <a:latin typeface="微软雅黑" pitchFamily="34" charset="0"/>
                    <a:ea typeface="微软雅黑" pitchFamily="34" charset="-122"/>
                    <a:cs typeface="微软雅黑" pitchFamily="34" charset="-120"/>
                  </a:rPr>
                  <a:t>.</a:t>
                </a:r>
                <a:r>
                  <a:rPr lang="en-US" altLang="zh-CN" sz="1800" b="0" i="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内轨外轨均未受到车轮轮缘的挤压</a:t>
                </a:r>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B</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若减小转弯速度，外侧车轮轮缘对外轨有挤压</a:t>
                </a:r>
                <a:endParaRPr lang="en-US" altLang="zh-CN" sz="1800" dirty="0"/>
              </a:p>
              <a:p>
                <a:pPr latinLnBrk="1">
                  <a:lnSpc>
                    <a:spcPts val="3100"/>
                  </a:lnSpc>
                  <a:tabLst>
                    <a:tab pos="5374894" algn="l"/>
                  </a:tabLst>
                </a:pPr>
                <a:r>
                  <a:rPr lang="en-US" altLang="zh-CN" b="0" i="0">
                    <a:solidFill>
                      <a:srgbClr val="000000"/>
                    </a:solidFill>
                    <a:latin typeface="微软雅黑" pitchFamily="34" charset="0"/>
                    <a:ea typeface="微软雅黑" pitchFamily="34" charset="-122"/>
                    <a:cs typeface="微软雅黑" pitchFamily="34" charset="-120"/>
                  </a:rPr>
                  <a:t>C</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这时铁轨对火车的支持力大小等于</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𝑚𝑔</m:t>
                    </m:r>
                    <m:r>
                      <m:rPr>
                        <m:sty m:val="p"/>
                      </m:rPr>
                      <a:rPr lang="en-US" altLang="zh-CN" sz="1800" b="0" i="0">
                        <a:solidFill>
                          <a:srgbClr val="000000"/>
                        </a:solidFill>
                        <a:latin typeface="Cambria Math" pitchFamily="34" charset="0"/>
                        <a:ea typeface="Cambria Math" pitchFamily="34" charset="-122"/>
                        <a:cs typeface="Cambria Math" pitchFamily="34" charset="-120"/>
                      </a:rPr>
                      <m:t>cos</m:t>
                    </m:r>
                    <m:r>
                      <m:rPr>
                        <m:nor/>
                      </m:rPr>
                      <a:rPr lang="en-US" altLang="zh-CN" sz="1800" b="0" i="0">
                        <a:solidFill>
                          <a:srgbClr val="000000"/>
                        </a:solidFill>
                        <a:latin typeface="Cambria Math" pitchFamily="34" charset="0"/>
                        <a:ea typeface="Cambria Math" pitchFamily="34" charset="-122"/>
                        <a:cs typeface="Cambria Math" pitchFamily="34" charset="-120"/>
                      </a:rPr>
                      <m:t> </m:t>
                    </m:r>
                    <m:r>
                      <a:rPr lang="en-US" altLang="zh-CN" sz="1800" b="0" i="0">
                        <a:solidFill>
                          <a:srgbClr val="000000"/>
                        </a:solidFill>
                        <a:latin typeface="Cambria Math" pitchFamily="34" charset="0"/>
                        <a:ea typeface="Cambria Math" pitchFamily="34" charset="-122"/>
                        <a:cs typeface="Cambria Math" pitchFamily="34" charset="-120"/>
                      </a:rPr>
                      <m:t>𝜃</m:t>
                    </m:r>
                  </m:oMath>
                </a14:m>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D</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这时铁轨对火车的支持力大小等于</a:t>
                </a:r>
                <a14:m>
                  <m:oMath xmlns:m="http://schemas.openxmlformats.org/officeDocument/2006/math">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𝑚𝑔</m:t>
                        </m:r>
                      </m:num>
                      <m:den>
                        <m:r>
                          <m:rPr>
                            <m:sty m:val="p"/>
                          </m:rPr>
                          <a:rPr lang="en-US" altLang="zh-CN" sz="1800" b="0" i="0">
                            <a:solidFill>
                              <a:srgbClr val="000000"/>
                            </a:solidFill>
                            <a:latin typeface="Cambria Math" pitchFamily="34" charset="0"/>
                            <a:ea typeface="Cambria Math" pitchFamily="34" charset="-122"/>
                            <a:cs typeface="Cambria Math" pitchFamily="34" charset="-120"/>
                          </a:rPr>
                          <m:t>cos</m:t>
                        </m:r>
                        <m:r>
                          <m:rPr>
                            <m:nor/>
                          </m:rPr>
                          <a:rPr lang="en-US" altLang="zh-CN" sz="1800" b="0" i="0">
                            <a:solidFill>
                              <a:srgbClr val="000000"/>
                            </a:solidFill>
                            <a:latin typeface="Cambria Math" pitchFamily="34" charset="0"/>
                            <a:ea typeface="Cambria Math" pitchFamily="34" charset="-122"/>
                            <a:cs typeface="Cambria Math" pitchFamily="34" charset="-120"/>
                          </a:rPr>
                          <m:t> </m:t>
                        </m:r>
                        <m:r>
                          <a:rPr lang="en-US" altLang="zh-CN" sz="1800" b="0" i="0">
                            <a:solidFill>
                              <a:srgbClr val="000000"/>
                            </a:solidFill>
                            <a:latin typeface="Cambria Math" pitchFamily="34" charset="0"/>
                            <a:ea typeface="Cambria Math" pitchFamily="34" charset="-122"/>
                            <a:cs typeface="Cambria Math" pitchFamily="34" charset="-120"/>
                          </a:rPr>
                          <m:t>𝜃</m:t>
                        </m:r>
                      </m:den>
                    </m:f>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800" dirty="0"/>
              </a:p>
            </p:txBody>
          </p:sp>
        </mc:Choice>
        <mc:Fallback>
          <p:sp>
            <p:nvSpPr>
              <p:cNvPr id="6" name="QC_6_BD.9_3#dbf21fa45.choices?vop=1&amp;pid=6371b2d36&amp;color=0,0,0&amp;vtp=1&amp;bbb=1"/>
              <p:cNvSpPr>
                <a:spLocks noRot="1" noChangeAspect="1" noMove="1" noResize="1" noEditPoints="1" noAdjustHandles="1" noChangeArrowheads="1" noChangeShapeType="1" noTextEdit="1"/>
              </p:cNvSpPr>
              <p:nvPr/>
            </p:nvSpPr>
            <p:spPr>
              <a:xfrm>
                <a:off x="832104" y="3942953"/>
                <a:ext cx="10533888" cy="787400"/>
              </a:xfrm>
              <a:prstGeom prst="rect">
                <a:avLst/>
              </a:prstGeom>
              <a:blipFill>
                <a:blip r:embed="rId5"/>
                <a:stretch>
                  <a:fillRect l="-1389" t="-775" b="-10078"/>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7" name="QC_6_EX.11_1#dbf21fa45?vop=1&amp;pid=6371b2d36&amp;color=0,0,0&amp;vtp=1&amp;bbb=1&amp;hb=1"/>
              <p:cNvSpPr/>
              <p:nvPr/>
            </p:nvSpPr>
            <p:spPr>
              <a:xfrm>
                <a:off x="832104" y="4739878"/>
                <a:ext cx="10533888" cy="1281430"/>
              </a:xfrm>
              <a:prstGeom prst="rect">
                <a:avLst/>
              </a:prstGeom>
              <a:noFill/>
              <a:ln/>
            </p:spPr>
            <p:txBody>
              <a:bodyPr wrap="none" lIns="0" tIns="0" rIns="0" bIns="0" rtlCol="0" anchor="t"/>
              <a:lstStyle/>
              <a:p>
                <a:pPr algn="l" latinLnBrk="1">
                  <a:lnSpc>
                    <a:spcPts val="3700"/>
                  </a:lnSpc>
                </a:pPr>
                <a:r>
                  <a:rPr lang="en-US" altLang="zh-CN" sz="1800" b="1" i="0" dirty="0">
                    <a:solidFill>
                      <a:srgbClr val="000000"/>
                    </a:solidFill>
                    <a:latin typeface="微软雅黑" pitchFamily="34" charset="0"/>
                    <a:ea typeface="微软雅黑" pitchFamily="34" charset="-122"/>
                    <a:cs typeface="微软雅黑" pitchFamily="34" charset="-120"/>
                  </a:rPr>
                  <a:t>攻略上分</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楷体" pitchFamily="34" charset="-122"/>
                    <a:cs typeface="微软雅黑" pitchFamily="34" charset="-120"/>
                  </a:rPr>
                  <a:t>火车在拐弯过程中</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楷体" pitchFamily="34" charset="-122"/>
                    <a:cs typeface="微软雅黑" pitchFamily="34" charset="-120"/>
                  </a:rPr>
                  <a:t>根据通法攻略</a:t>
                </a:r>
                <a:r>
                  <a:rPr lang="en-US" altLang="zh-CN" sz="1800" b="0" i="0" dirty="0">
                    <a:solidFill>
                      <a:srgbClr val="000000"/>
                    </a:solidFill>
                    <a:latin typeface="微软雅黑" pitchFamily="34" charset="0"/>
                    <a:ea typeface="微软雅黑" pitchFamily="34" charset="-122"/>
                    <a:cs typeface="微软雅黑" pitchFamily="34" charset="-120"/>
                  </a:rPr>
                  <a:t>12，</a:t>
                </a:r>
                <a:r>
                  <a:rPr lang="en-US" altLang="zh-CN" sz="1800" b="0" i="0" dirty="0">
                    <a:solidFill>
                      <a:srgbClr val="000000"/>
                    </a:solidFill>
                    <a:latin typeface="微软雅黑" pitchFamily="34" charset="0"/>
                    <a:ea typeface="楷体" pitchFamily="34" charset="-122"/>
                    <a:cs typeface="微软雅黑" pitchFamily="34" charset="-120"/>
                  </a:rPr>
                  <a:t>当速度</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𝑣</m:t>
                    </m:r>
                    <m:r>
                      <a:rPr lang="en-US" altLang="zh-CN" sz="1800" b="0" i="0">
                        <a:solidFill>
                          <a:srgbClr val="000000"/>
                        </a:solidFill>
                        <a:latin typeface="Cambria Math" pitchFamily="34" charset="0"/>
                        <a:ea typeface="Cambria Math" pitchFamily="34" charset="-122"/>
                        <a:cs typeface="Cambria Math" pitchFamily="34" charset="-120"/>
                      </a:rPr>
                      <m:t>=</m:t>
                    </m:r>
                    <m:rad>
                      <m:radPr>
                        <m:degHide m:val="on"/>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radPr>
                      <m:deg/>
                      <m:e>
                        <m:r>
                          <a:rPr lang="en-US" altLang="zh-CN" sz="1800" b="0" i="0">
                            <a:solidFill>
                              <a:srgbClr val="000000"/>
                            </a:solidFill>
                            <a:latin typeface="Cambria Math" pitchFamily="34" charset="0"/>
                            <a:ea typeface="Cambria Math" pitchFamily="34" charset="-122"/>
                            <a:cs typeface="Cambria Math" pitchFamily="34" charset="-120"/>
                          </a:rPr>
                          <m:t>𝑔𝑅</m:t>
                        </m:r>
                        <m:r>
                          <m:rPr>
                            <m:sty m:val="p"/>
                          </m:rPr>
                          <a:rPr lang="en-US" altLang="zh-CN" sz="1800" b="0" i="0">
                            <a:solidFill>
                              <a:srgbClr val="000000"/>
                            </a:solidFill>
                            <a:latin typeface="Cambria Math" pitchFamily="34" charset="0"/>
                            <a:ea typeface="Cambria Math" pitchFamily="34" charset="-122"/>
                            <a:cs typeface="Cambria Math" pitchFamily="34" charset="-120"/>
                          </a:rPr>
                          <m:t>tan</m:t>
                        </m:r>
                        <m:r>
                          <m:rPr>
                            <m:nor/>
                          </m:rPr>
                          <a:rPr lang="en-US" altLang="zh-CN" sz="1800" b="0" i="0">
                            <a:solidFill>
                              <a:srgbClr val="000000"/>
                            </a:solidFill>
                            <a:latin typeface="Cambria Math" pitchFamily="34" charset="0"/>
                            <a:ea typeface="Cambria Math" pitchFamily="34" charset="-122"/>
                            <a:cs typeface="Cambria Math" pitchFamily="34" charset="-120"/>
                          </a:rPr>
                          <m:t> </m:t>
                        </m:r>
                        <m:r>
                          <a:rPr lang="en-US" altLang="zh-CN" sz="1800" b="0" i="0">
                            <a:solidFill>
                              <a:srgbClr val="000000"/>
                            </a:solidFill>
                            <a:latin typeface="Cambria Math" pitchFamily="34" charset="0"/>
                            <a:ea typeface="Cambria Math" pitchFamily="34" charset="-122"/>
                            <a:cs typeface="Cambria Math" pitchFamily="34" charset="-120"/>
                          </a:rPr>
                          <m:t>𝜃</m:t>
                        </m:r>
                      </m:e>
                    </m:rad>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楷体" pitchFamily="34" charset="-122"/>
                    <a:cs typeface="微软雅黑" pitchFamily="34" charset="-120"/>
                  </a:rPr>
                  <a:t>时</a:t>
                </a:r>
                <a:r>
                  <a:rPr lang="en-US" altLang="zh-CN" sz="1800" b="0" i="0">
                    <a:solidFill>
                      <a:srgbClr val="000000"/>
                    </a:solidFill>
                    <a:latin typeface="微软雅黑" pitchFamily="34" charset="0"/>
                    <a:ea typeface="微软雅黑" pitchFamily="34" charset="-122"/>
                    <a:cs typeface="微软雅黑" pitchFamily="34" charset="-120"/>
                  </a:rPr>
                  <a:t>，</a:t>
                </a:r>
                <a:r>
                  <a:rPr lang="en-US" altLang="zh-CN" sz="1800" b="0" i="0">
                    <a:solidFill>
                      <a:srgbClr val="000000"/>
                    </a:solidFill>
                    <a:latin typeface="微软雅黑" pitchFamily="34" charset="0"/>
                    <a:ea typeface="楷体" pitchFamily="34" charset="-122"/>
                    <a:cs typeface="微软雅黑" pitchFamily="34" charset="-120"/>
                  </a:rPr>
                  <a:t>重力和支持力的合力提供向心</a:t>
                </a:r>
              </a:p>
              <a:p>
                <a:pPr latinLnBrk="1">
                  <a:lnSpc>
                    <a:spcPts val="3700"/>
                  </a:lnSpc>
                </a:pPr>
                <a:r>
                  <a:rPr lang="en-US" altLang="zh-CN" sz="1800" b="0" i="0">
                    <a:solidFill>
                      <a:srgbClr val="000000"/>
                    </a:solidFill>
                    <a:latin typeface="微软雅黑" pitchFamily="34" charset="0"/>
                    <a:ea typeface="楷体" pitchFamily="34" charset="-122"/>
                    <a:cs typeface="微软雅黑" pitchFamily="34" charset="-120"/>
                  </a:rPr>
                  <a:t>力</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楷体" pitchFamily="34" charset="-122"/>
                    <a:cs typeface="微软雅黑" pitchFamily="34" charset="-120"/>
                  </a:rPr>
                  <a:t>对内外轨无挤压</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楷体" pitchFamily="34" charset="-122"/>
                    <a:cs typeface="微软雅黑" pitchFamily="34" charset="-120"/>
                  </a:rPr>
                  <a:t>可以根据平行四边形定则求出此时铁轨对火车的支持力</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楷体" pitchFamily="34" charset="-122"/>
                    <a:cs typeface="微软雅黑" pitchFamily="34" charset="-120"/>
                  </a:rPr>
                  <a:t>当</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𝑣</m:t>
                    </m:r>
                    <m:r>
                      <a:rPr lang="en-US" altLang="zh-CN" sz="1800" b="0" i="0">
                        <a:solidFill>
                          <a:srgbClr val="000000"/>
                        </a:solidFill>
                        <a:latin typeface="Cambria Math" pitchFamily="34" charset="0"/>
                        <a:ea typeface="Cambria Math" pitchFamily="34" charset="-122"/>
                        <a:cs typeface="Cambria Math" pitchFamily="34" charset="-120"/>
                      </a:rPr>
                      <m:t>&lt;</m:t>
                    </m:r>
                    <m:rad>
                      <m:radPr>
                        <m:degHide m:val="on"/>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radPr>
                      <m:deg/>
                      <m:e>
                        <m:r>
                          <a:rPr lang="en-US" altLang="zh-CN" sz="1800" b="0" i="0">
                            <a:solidFill>
                              <a:srgbClr val="000000"/>
                            </a:solidFill>
                            <a:latin typeface="Cambria Math" pitchFamily="34" charset="0"/>
                            <a:ea typeface="Cambria Math" pitchFamily="34" charset="-122"/>
                            <a:cs typeface="Cambria Math" pitchFamily="34" charset="-120"/>
                          </a:rPr>
                          <m:t>𝑔𝑅</m:t>
                        </m:r>
                        <m:r>
                          <m:rPr>
                            <m:sty m:val="p"/>
                          </m:rPr>
                          <a:rPr lang="en-US" altLang="zh-CN" sz="1800" b="0" i="0">
                            <a:solidFill>
                              <a:srgbClr val="000000"/>
                            </a:solidFill>
                            <a:latin typeface="Cambria Math" pitchFamily="34" charset="0"/>
                            <a:ea typeface="Cambria Math" pitchFamily="34" charset="-122"/>
                            <a:cs typeface="Cambria Math" pitchFamily="34" charset="-120"/>
                          </a:rPr>
                          <m:t>tan</m:t>
                        </m:r>
                        <m:r>
                          <m:rPr>
                            <m:nor/>
                          </m:rPr>
                          <a:rPr lang="en-US" altLang="zh-CN" sz="1800" b="0" i="0">
                            <a:solidFill>
                              <a:srgbClr val="000000"/>
                            </a:solidFill>
                            <a:latin typeface="Cambria Math" pitchFamily="34" charset="0"/>
                            <a:ea typeface="Cambria Math" pitchFamily="34" charset="-122"/>
                            <a:cs typeface="Cambria Math" pitchFamily="34" charset="-120"/>
                          </a:rPr>
                          <m:t> </m:t>
                        </m:r>
                        <m:r>
                          <a:rPr lang="en-US" altLang="zh-CN" sz="1800" b="0" i="0">
                            <a:solidFill>
                              <a:srgbClr val="000000"/>
                            </a:solidFill>
                            <a:latin typeface="Cambria Math" pitchFamily="34" charset="0"/>
                            <a:ea typeface="Cambria Math" pitchFamily="34" charset="-122"/>
                            <a:cs typeface="Cambria Math" pitchFamily="34" charset="-120"/>
                          </a:rPr>
                          <m:t>𝜃</m:t>
                        </m:r>
                      </m:e>
                    </m:rad>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楷体" pitchFamily="34" charset="-122"/>
                    <a:cs typeface="微软雅黑" pitchFamily="34" charset="-120"/>
                  </a:rPr>
                  <a:t>时</a:t>
                </a:r>
                <a:r>
                  <a:rPr lang="en-US" altLang="zh-CN" sz="1800" b="0" i="0">
                    <a:solidFill>
                      <a:srgbClr val="000000"/>
                    </a:solidFill>
                    <a:latin typeface="微软雅黑" pitchFamily="34" charset="0"/>
                    <a:ea typeface="微软雅黑" pitchFamily="34" charset="-122"/>
                    <a:cs typeface="微软雅黑" pitchFamily="34" charset="-120"/>
                  </a:rPr>
                  <a:t>，</a:t>
                </a:r>
                <a:r>
                  <a:rPr lang="en-US" altLang="zh-CN" sz="1800" b="0" i="0">
                    <a:solidFill>
                      <a:srgbClr val="000000"/>
                    </a:solidFill>
                    <a:latin typeface="微软雅黑" pitchFamily="34" charset="0"/>
                    <a:ea typeface="楷体" pitchFamily="34" charset="-122"/>
                    <a:cs typeface="微软雅黑" pitchFamily="34" charset="-120"/>
                  </a:rPr>
                  <a:t>挤压</a:t>
                </a:r>
              </a:p>
              <a:p>
                <a:pPr latinLnBrk="1">
                  <a:lnSpc>
                    <a:spcPts val="3000"/>
                  </a:lnSpc>
                </a:pPr>
                <a:r>
                  <a:rPr lang="en-US" altLang="zh-CN" b="0" i="0">
                    <a:solidFill>
                      <a:srgbClr val="000000"/>
                    </a:solidFill>
                    <a:latin typeface="微软雅黑" pitchFamily="34" charset="0"/>
                    <a:ea typeface="楷体" pitchFamily="34" charset="-122"/>
                    <a:cs typeface="微软雅黑" pitchFamily="34" charset="-120"/>
                  </a:rPr>
                  <a:t>内轨</a:t>
                </a:r>
                <a:r>
                  <a:rPr lang="en-US" altLang="zh-CN" b="0" i="0" dirty="0">
                    <a:solidFill>
                      <a:srgbClr val="000000"/>
                    </a:solidFill>
                    <a:latin typeface="微软雅黑" pitchFamily="34" charset="0"/>
                    <a:ea typeface="微软雅黑" pitchFamily="34" charset="-122"/>
                    <a:cs typeface="微软雅黑" pitchFamily="34" charset="-120"/>
                  </a:rPr>
                  <a:t>，</a:t>
                </a:r>
                <a:r>
                  <a:rPr lang="en-US" altLang="zh-CN" b="0" i="0" dirty="0">
                    <a:solidFill>
                      <a:srgbClr val="000000"/>
                    </a:solidFill>
                    <a:latin typeface="微软雅黑" pitchFamily="34" charset="0"/>
                    <a:ea typeface="楷体" pitchFamily="34" charset="-122"/>
                    <a:cs typeface="微软雅黑" pitchFamily="34" charset="-120"/>
                  </a:rPr>
                  <a:t>反之</a:t>
                </a:r>
                <a:r>
                  <a:rPr lang="en-US" altLang="zh-CN" b="0" i="0" dirty="0">
                    <a:solidFill>
                      <a:srgbClr val="000000"/>
                    </a:solidFill>
                    <a:latin typeface="微软雅黑" pitchFamily="34" charset="0"/>
                    <a:ea typeface="微软雅黑" pitchFamily="34" charset="-122"/>
                    <a:cs typeface="微软雅黑" pitchFamily="34" charset="-120"/>
                  </a:rPr>
                  <a:t>，</a:t>
                </a:r>
                <a:r>
                  <a:rPr lang="en-US" altLang="zh-CN" b="0" i="0" dirty="0">
                    <a:solidFill>
                      <a:srgbClr val="000000"/>
                    </a:solidFill>
                    <a:latin typeface="微软雅黑" pitchFamily="34" charset="0"/>
                    <a:ea typeface="楷体" pitchFamily="34" charset="-122"/>
                    <a:cs typeface="微软雅黑" pitchFamily="34" charset="-120"/>
                  </a:rPr>
                  <a:t>挤压外轨</a:t>
                </a:r>
                <a:r>
                  <a:rPr lang="en-US" altLang="zh-CN" b="0" i="0" dirty="0">
                    <a:solidFill>
                      <a:srgbClr val="000000"/>
                    </a:solidFill>
                    <a:latin typeface="微软雅黑" pitchFamily="34" charset="0"/>
                    <a:ea typeface="微软雅黑" pitchFamily="34" charset="-122"/>
                    <a:cs typeface="微软雅黑" pitchFamily="34" charset="-120"/>
                  </a:rPr>
                  <a:t>.</a:t>
                </a:r>
                <a:endParaRPr lang="en-US" altLang="zh-CN" dirty="0"/>
              </a:p>
            </p:txBody>
          </p:sp>
        </mc:Choice>
        <mc:Fallback>
          <p:sp>
            <p:nvSpPr>
              <p:cNvPr id="7" name="QC_6_EX.11_1#dbf21fa45?vop=1&amp;pid=6371b2d36&amp;color=0,0,0&amp;vtp=1&amp;bbb=1&amp;hb=1"/>
              <p:cNvSpPr>
                <a:spLocks noRot="1" noChangeAspect="1" noMove="1" noResize="1" noEditPoints="1" noAdjustHandles="1" noChangeArrowheads="1" noChangeShapeType="1" noTextEdit="1"/>
              </p:cNvSpPr>
              <p:nvPr/>
            </p:nvSpPr>
            <p:spPr>
              <a:xfrm>
                <a:off x="832104" y="4739878"/>
                <a:ext cx="10533888" cy="1281430"/>
              </a:xfrm>
              <a:prstGeom prst="rect">
                <a:avLst/>
              </a:prstGeom>
              <a:blipFill>
                <a:blip r:embed="rId6"/>
                <a:stretch>
                  <a:fillRect l="-1389" r="-1447" b="-10952"/>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 calcmode="lin" valueType="num">
                                      <p:cBhvr additive="base">
                                        <p:cTn id="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8" dur="500" fill="hold"/>
                                        <p:tgtEl>
                                          <p:spTgt spid="4">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anim calcmode="lin" valueType="num">
                                      <p:cBhvr additive="base">
                                        <p:cTn id="1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7">
                                            <p:bg/>
                                          </p:spTgt>
                                        </p:tgtEl>
                                        <p:attrNameLst>
                                          <p:attrName>style.visibility</p:attrName>
                                        </p:attrNameLst>
                                      </p:cBhvr>
                                      <p:to>
                                        <p:strVal val="visible"/>
                                      </p:to>
                                    </p:set>
                                    <p:anim calcmode="lin" valueType="num">
                                      <p:cBhvr additive="base">
                                        <p:cTn id="17" dur="500" fill="hold"/>
                                        <p:tgtEl>
                                          <p:spTgt spid="7">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7">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7">
                                            <p:txEl>
                                              <p:pRg st="0" end="0"/>
                                            </p:txEl>
                                          </p:spTgt>
                                        </p:tgtEl>
                                        <p:attrNameLst>
                                          <p:attrName>style.visibility</p:attrName>
                                        </p:attrNameLst>
                                      </p:cBhvr>
                                      <p:to>
                                        <p:strVal val="visible"/>
                                      </p:to>
                                    </p:set>
                                    <p:anim calcmode="lin" valueType="num">
                                      <p:cBhvr additive="base">
                                        <p:cTn id="21"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7">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7">
                                            <p:txEl>
                                              <p:pRg st="1" end="1"/>
                                            </p:txEl>
                                          </p:spTgt>
                                        </p:tgtEl>
                                        <p:attrNameLst>
                                          <p:attrName>style.visibility</p:attrName>
                                        </p:attrNameLst>
                                      </p:cBhvr>
                                      <p:to>
                                        <p:strVal val="visible"/>
                                      </p:to>
                                    </p:set>
                                    <p:anim calcmode="lin" valueType="num">
                                      <p:cBhvr additive="base">
                                        <p:cTn id="25"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7">
                                            <p:txEl>
                                              <p:pRg st="2" end="2"/>
                                            </p:txEl>
                                          </p:spTgt>
                                        </p:tgtEl>
                                        <p:attrNameLst>
                                          <p:attrName>style.visibility</p:attrName>
                                        </p:attrNameLst>
                                      </p:cBhvr>
                                      <p:to>
                                        <p:strVal val="visible"/>
                                      </p:to>
                                    </p:set>
                                    <p:anim calcmode="lin" valueType="num">
                                      <p:cBhvr additive="base">
                                        <p:cTn id="29"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7" grpId="0" build="p" animBg="1"/>
    </p:bldLst>
  </p:timing>
</p:sld>
</file>

<file path=ppt/slides/slide7.xml><?xml version="1.0" encoding="utf-8"?>
<p:sld xmlns:a="http://schemas.openxmlformats.org/drawingml/2006/main" xmlns:r="http://schemas.openxmlformats.org/officeDocument/2006/relationships" xmlns:p="http://schemas.openxmlformats.org/presentationml/2006/main">
  <p:cSld name="Slide 7&amp;si=7">
    <p:spTree>
      <p:nvGrpSpPr>
        <p:cNvPr id="1" name=""/>
        <p:cNvGrpSpPr/>
        <p:nvPr/>
      </p:nvGrpSpPr>
      <p:grpSpPr>
        <a:xfrm>
          <a:off x="0" y="0"/>
          <a:ext cx="0" cy="0"/>
          <a:chOff x="0" y="0"/>
          <a:chExt cx="0" cy="0"/>
        </a:xfrm>
      </p:grpSpPr>
      <p:pic>
        <p:nvPicPr>
          <p:cNvPr id="2" name="QC_6_AS.12_1#dbf21fa45?htil=1&amp;vop=1&amp;pid=6371b2d36&amp;color=0,0,0&amp;tib=255,255,255&amp;vtp=1&amp;hs=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10560328" y="1594296"/>
            <a:ext cx="676656" cy="1280160"/>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3" name="QC_6_AS.12_2#dbf21fa45?htil=1&amp;vop=1&amp;pid=6371b2d36&amp;color=0,0,0&amp;vtp=1&amp;bt=1&amp;bbb=1&amp;hb=1"/>
              <p:cNvSpPr/>
              <p:nvPr/>
            </p:nvSpPr>
            <p:spPr>
              <a:xfrm>
                <a:off x="832104" y="1512000"/>
                <a:ext cx="9729216" cy="2146300"/>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【解析</a:t>
                </a:r>
                <a:r>
                  <a:rPr lang="en-US" altLang="zh-CN" sz="1800" b="0" i="0">
                    <a:solidFill>
                      <a:srgbClr val="000000"/>
                    </a:solidFill>
                    <a:latin typeface="微软雅黑" pitchFamily="34" charset="0"/>
                    <a:ea typeface="微软雅黑" pitchFamily="34" charset="-122"/>
                    <a:cs typeface="微软雅黑" pitchFamily="34" charset="-120"/>
                  </a:rPr>
                  <a:t>】当火车靠重力和支持力的合力提供向心力时</a:t>
                </a:r>
                <a:r>
                  <a:rPr lang="en-US" altLang="zh-CN" sz="1800" b="0" i="0" dirty="0">
                    <a:solidFill>
                      <a:srgbClr val="000000"/>
                    </a:solidFill>
                    <a:latin typeface="微软雅黑" pitchFamily="34" charset="0"/>
                    <a:ea typeface="微软雅黑" pitchFamily="34" charset="-122"/>
                    <a:cs typeface="微软雅黑" pitchFamily="34" charset="-120"/>
                  </a:rPr>
                  <a:t>，受力如图</a:t>
                </a:r>
                <a:r>
                  <a:rPr lang="en-US" altLang="zh-CN" sz="1800" b="0" i="0">
                    <a:solidFill>
                      <a:srgbClr val="000000"/>
                    </a:solidFill>
                    <a:latin typeface="微软雅黑" pitchFamily="34" charset="0"/>
                    <a:ea typeface="微软雅黑" pitchFamily="34" charset="-122"/>
                    <a:cs typeface="微软雅黑" pitchFamily="34" charset="-120"/>
                  </a:rPr>
                  <a:t>，根据受力分析可知</a:t>
                </a:r>
              </a:p>
              <a:p>
                <a:pPr latinLnBrk="1">
                  <a:lnSpc>
                    <a:spcPts val="3700"/>
                  </a:lnSpc>
                </a:pP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𝑚𝑔</m:t>
                    </m:r>
                    <m:r>
                      <m:rPr>
                        <m:sty m:val="p"/>
                      </m:rPr>
                      <a:rPr lang="en-US" altLang="zh-CN" sz="1800" b="0" i="0">
                        <a:solidFill>
                          <a:srgbClr val="000000"/>
                        </a:solidFill>
                        <a:latin typeface="Cambria Math" pitchFamily="34" charset="0"/>
                        <a:ea typeface="Cambria Math" pitchFamily="34" charset="-122"/>
                        <a:cs typeface="Cambria Math" pitchFamily="34" charset="-120"/>
                      </a:rPr>
                      <m:t>tan</m:t>
                    </m:r>
                    <m:r>
                      <m:rPr>
                        <m:nor/>
                      </m:rPr>
                      <a:rPr lang="en-US" altLang="zh-CN" sz="1800" b="0" i="0">
                        <a:solidFill>
                          <a:srgbClr val="000000"/>
                        </a:solidFill>
                        <a:latin typeface="Cambria Math" pitchFamily="34" charset="0"/>
                        <a:ea typeface="Cambria Math" pitchFamily="34" charset="-122"/>
                        <a:cs typeface="Cambria Math" pitchFamily="34" charset="-120"/>
                      </a:rPr>
                      <m:t> </m:t>
                    </m:r>
                    <m:r>
                      <a:rPr lang="en-US" altLang="zh-CN" sz="1800" b="0" i="0">
                        <a:solidFill>
                          <a:srgbClr val="000000"/>
                        </a:solidFill>
                        <a:latin typeface="Cambria Math" pitchFamily="34" charset="0"/>
                        <a:ea typeface="Cambria Math" pitchFamily="34" charset="-122"/>
                        <a:cs typeface="Cambria Math" pitchFamily="34" charset="-120"/>
                      </a:rPr>
                      <m:t>𝜃</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𝑚</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𝑣</m:t>
                            </m:r>
                          </m:e>
                          <m:sup>
                            <m:r>
                              <a:rPr lang="en-US" altLang="zh-CN" sz="1800" b="0" i="0">
                                <a:solidFill>
                                  <a:srgbClr val="000000"/>
                                </a:solidFill>
                                <a:latin typeface="Cambria Math" pitchFamily="34" charset="0"/>
                                <a:ea typeface="Cambria Math" pitchFamily="34" charset="-122"/>
                                <a:cs typeface="Cambria Math" pitchFamily="34" charset="-120"/>
                              </a:rPr>
                              <m:t>2</m:t>
                            </m:r>
                          </m:sup>
                        </m:sSup>
                      </m:num>
                      <m:den>
                        <m:r>
                          <a:rPr lang="en-US" altLang="zh-CN" sz="1800" b="0" i="0">
                            <a:solidFill>
                              <a:srgbClr val="000000"/>
                            </a:solidFill>
                            <a:latin typeface="Cambria Math" pitchFamily="34" charset="0"/>
                            <a:ea typeface="Cambria Math" pitchFamily="34" charset="-122"/>
                            <a:cs typeface="Cambria Math" pitchFamily="34" charset="-120"/>
                          </a:rPr>
                          <m:t>𝑅</m:t>
                        </m:r>
                      </m:den>
                    </m:f>
                  </m:oMath>
                </a14:m>
                <a:r>
                  <a:rPr lang="en-US" altLang="zh-CN" sz="1800" b="0" i="0" dirty="0">
                    <a:solidFill>
                      <a:srgbClr val="000000"/>
                    </a:solidFill>
                    <a:latin typeface="微软雅黑" pitchFamily="34" charset="0"/>
                    <a:ea typeface="微软雅黑" pitchFamily="34" charset="-122"/>
                    <a:cs typeface="微软雅黑" pitchFamily="34" charset="-120"/>
                  </a:rPr>
                  <a:t>，解得</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𝑣</m:t>
                    </m:r>
                    <m:r>
                      <a:rPr lang="en-US" altLang="zh-CN" sz="1800" b="0" i="0">
                        <a:solidFill>
                          <a:srgbClr val="000000"/>
                        </a:solidFill>
                        <a:latin typeface="Cambria Math" pitchFamily="34" charset="0"/>
                        <a:ea typeface="Cambria Math" pitchFamily="34" charset="-122"/>
                        <a:cs typeface="Cambria Math" pitchFamily="34" charset="-120"/>
                      </a:rPr>
                      <m:t>=</m:t>
                    </m:r>
                    <m:rad>
                      <m:radPr>
                        <m:degHide m:val="on"/>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radPr>
                      <m:deg/>
                      <m:e>
                        <m:r>
                          <a:rPr lang="en-US" altLang="zh-CN" sz="1800" b="0" i="0">
                            <a:solidFill>
                              <a:srgbClr val="000000"/>
                            </a:solidFill>
                            <a:latin typeface="Cambria Math" pitchFamily="34" charset="0"/>
                            <a:ea typeface="Cambria Math" pitchFamily="34" charset="-122"/>
                            <a:cs typeface="Cambria Math" pitchFamily="34" charset="-120"/>
                          </a:rPr>
                          <m:t>𝑔𝑅</m:t>
                        </m:r>
                        <m:r>
                          <m:rPr>
                            <m:sty m:val="p"/>
                          </m:rPr>
                          <a:rPr lang="en-US" altLang="zh-CN" sz="1800" b="0" i="0">
                            <a:solidFill>
                              <a:srgbClr val="000000"/>
                            </a:solidFill>
                            <a:latin typeface="Cambria Math" pitchFamily="34" charset="0"/>
                            <a:ea typeface="Cambria Math" pitchFamily="34" charset="-122"/>
                            <a:cs typeface="Cambria Math" pitchFamily="34" charset="-120"/>
                          </a:rPr>
                          <m:t>tan</m:t>
                        </m:r>
                        <m:r>
                          <m:rPr>
                            <m:nor/>
                          </m:rPr>
                          <a:rPr lang="en-US" altLang="zh-CN" sz="1800" b="0" i="0">
                            <a:solidFill>
                              <a:srgbClr val="000000"/>
                            </a:solidFill>
                            <a:latin typeface="Cambria Math" pitchFamily="34" charset="0"/>
                            <a:ea typeface="Cambria Math" pitchFamily="34" charset="-122"/>
                            <a:cs typeface="Cambria Math" pitchFamily="34" charset="-120"/>
                          </a:rPr>
                          <m:t> </m:t>
                        </m:r>
                        <m:r>
                          <a:rPr lang="en-US" altLang="zh-CN" sz="1800" b="0" i="0">
                            <a:solidFill>
                              <a:srgbClr val="000000"/>
                            </a:solidFill>
                            <a:latin typeface="Cambria Math" pitchFamily="34" charset="0"/>
                            <a:ea typeface="Cambria Math" pitchFamily="34" charset="-122"/>
                            <a:cs typeface="Cambria Math" pitchFamily="34" charset="-120"/>
                          </a:rPr>
                          <m:t>𝜃</m:t>
                        </m:r>
                      </m:e>
                    </m:rad>
                  </m:oMath>
                </a14:m>
                <a:r>
                  <a:rPr lang="en-US" altLang="zh-CN" sz="1800" b="0" i="0" dirty="0">
                    <a:solidFill>
                      <a:srgbClr val="000000"/>
                    </a:solidFill>
                    <a:latin typeface="微软雅黑" pitchFamily="34" charset="0"/>
                    <a:ea typeface="微软雅黑" pitchFamily="34" charset="-122"/>
                    <a:cs typeface="微软雅黑" pitchFamily="34" charset="-120"/>
                  </a:rPr>
                  <a:t>，所以当</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𝑣</m:t>
                    </m:r>
                    <m:r>
                      <a:rPr lang="en-US" altLang="zh-CN" sz="1800" b="0" i="0">
                        <a:solidFill>
                          <a:srgbClr val="000000"/>
                        </a:solidFill>
                        <a:latin typeface="Cambria Math" pitchFamily="34" charset="0"/>
                        <a:ea typeface="Cambria Math" pitchFamily="34" charset="-122"/>
                        <a:cs typeface="Cambria Math" pitchFamily="34" charset="-120"/>
                      </a:rPr>
                      <m:t>=</m:t>
                    </m:r>
                    <m:rad>
                      <m:radPr>
                        <m:degHide m:val="on"/>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radPr>
                      <m:deg/>
                      <m:e>
                        <m:r>
                          <a:rPr lang="en-US" altLang="zh-CN" sz="1800" b="0" i="0">
                            <a:solidFill>
                              <a:srgbClr val="000000"/>
                            </a:solidFill>
                            <a:latin typeface="Cambria Math" pitchFamily="34" charset="0"/>
                            <a:ea typeface="Cambria Math" pitchFamily="34" charset="-122"/>
                            <a:cs typeface="Cambria Math" pitchFamily="34" charset="-120"/>
                          </a:rPr>
                          <m:t>𝑔𝑅</m:t>
                        </m:r>
                        <m:r>
                          <m:rPr>
                            <m:sty m:val="p"/>
                          </m:rPr>
                          <a:rPr lang="en-US" altLang="zh-CN" sz="1800" b="0" i="0">
                            <a:solidFill>
                              <a:srgbClr val="000000"/>
                            </a:solidFill>
                            <a:latin typeface="Cambria Math" pitchFamily="34" charset="0"/>
                            <a:ea typeface="Cambria Math" pitchFamily="34" charset="-122"/>
                            <a:cs typeface="Cambria Math" pitchFamily="34" charset="-120"/>
                          </a:rPr>
                          <m:t>tan</m:t>
                        </m:r>
                        <m:r>
                          <m:rPr>
                            <m:nor/>
                          </m:rPr>
                          <a:rPr lang="en-US" altLang="zh-CN" sz="1800" b="0" i="0">
                            <a:solidFill>
                              <a:srgbClr val="000000"/>
                            </a:solidFill>
                            <a:latin typeface="Cambria Math" pitchFamily="34" charset="0"/>
                            <a:ea typeface="Cambria Math" pitchFamily="34" charset="-122"/>
                            <a:cs typeface="Cambria Math" pitchFamily="34" charset="-120"/>
                          </a:rPr>
                          <m:t> </m:t>
                        </m:r>
                        <m:r>
                          <a:rPr lang="en-US" altLang="zh-CN" sz="1800" b="0" i="0">
                            <a:solidFill>
                              <a:srgbClr val="000000"/>
                            </a:solidFill>
                            <a:latin typeface="Cambria Math" pitchFamily="34" charset="0"/>
                            <a:ea typeface="Cambria Math" pitchFamily="34" charset="-122"/>
                            <a:cs typeface="Cambria Math" pitchFamily="34" charset="-120"/>
                          </a:rPr>
                          <m:t>𝜃</m:t>
                        </m:r>
                      </m:e>
                    </m:rad>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时</a:t>
                </a:r>
                <a:endParaRPr lang="en-US" altLang="zh-CN" sz="1800" dirty="0"/>
              </a:p>
              <a:p>
                <a:pPr latinLnBrk="1">
                  <a:lnSpc>
                    <a:spcPts val="3300"/>
                  </a:lnSpc>
                </a:pPr>
                <a:r>
                  <a:rPr lang="en-US" altLang="zh-CN" b="0" i="0">
                    <a:solidFill>
                      <a:srgbClr val="00A0AF"/>
                    </a:solidFill>
                    <a:latin typeface="微软雅黑" pitchFamily="34" charset="0"/>
                    <a:ea typeface="楷体" pitchFamily="34" charset="-122"/>
                    <a:cs typeface="微软雅黑" pitchFamily="34" charset="-120"/>
                  </a:rPr>
                  <a:t>（</a:t>
                </a:r>
                <a:r>
                  <a:rPr lang="en-US" altLang="zh-CN" sz="1800" b="0" i="0" dirty="0">
                    <a:solidFill>
                      <a:srgbClr val="00A0AF"/>
                    </a:solidFill>
                    <a:latin typeface="微软雅黑" pitchFamily="34" charset="0"/>
                    <a:ea typeface="楷体" pitchFamily="34" charset="-122"/>
                    <a:cs typeface="微软雅黑" pitchFamily="34" charset="-120"/>
                  </a:rPr>
                  <a:t>通法攻略12</a:t>
                </a:r>
                <a:r>
                  <a:rPr lang="en-US" altLang="zh-CN" sz="1800" b="0" i="0" dirty="0">
                    <a:solidFill>
                      <a:srgbClr val="00A0AF"/>
                    </a:solidFill>
                    <a:latin typeface="SimSun" pitchFamily="34" charset="0"/>
                    <a:ea typeface="SimSun" pitchFamily="34" charset="-122"/>
                    <a:cs typeface="SimSun" pitchFamily="34" charset="-120"/>
                  </a:rPr>
                  <a:t> </a:t>
                </a:r>
                <a:r>
                  <a:rPr lang="en-US" altLang="zh-CN" sz="1800" b="0" i="0" dirty="0">
                    <a:solidFill>
                      <a:srgbClr val="00A0AF"/>
                    </a:solidFill>
                    <a:latin typeface="微软雅黑" pitchFamily="34" charset="0"/>
                    <a:ea typeface="楷体" pitchFamily="34" charset="-122"/>
                    <a:cs typeface="微软雅黑" pitchFamily="34" charset="-120"/>
                  </a:rPr>
                  <a:t>车辆转弯问题——常见水平圆周运动向心力的来源分析）</a:t>
                </a:r>
                <a:r>
                  <a:rPr lang="en-US" altLang="zh-CN" sz="1800" b="0" i="0" dirty="0">
                    <a:solidFill>
                      <a:srgbClr val="000000"/>
                    </a:solidFill>
                    <a:latin typeface="微软雅黑" pitchFamily="34" charset="0"/>
                    <a:ea typeface="微软雅黑" pitchFamily="34" charset="-122"/>
                    <a:cs typeface="微软雅黑" pitchFamily="34" charset="-120"/>
                  </a:rPr>
                  <a:t>，内轨外轨均未受</a:t>
                </a:r>
                <a:endParaRPr lang="en-US" altLang="zh-CN" sz="1800" dirty="0"/>
              </a:p>
              <a:p>
                <a:pPr latinLnBrk="1">
                  <a:lnSpc>
                    <a:spcPts val="3300"/>
                  </a:lnSpc>
                </a:pPr>
                <a:r>
                  <a:rPr lang="en-US" altLang="zh-CN" b="0" i="0">
                    <a:solidFill>
                      <a:srgbClr val="000000"/>
                    </a:solidFill>
                    <a:latin typeface="微软雅黑" pitchFamily="34" charset="0"/>
                    <a:ea typeface="微软雅黑" pitchFamily="34" charset="-122"/>
                    <a:cs typeface="微软雅黑" pitchFamily="34" charset="-120"/>
                  </a:rPr>
                  <a:t>到</a:t>
                </a:r>
                <a:r>
                  <a:rPr lang="en-US" altLang="zh-CN" sz="1800" b="0" i="0">
                    <a:solidFill>
                      <a:srgbClr val="000000"/>
                    </a:solidFill>
                    <a:latin typeface="微软雅黑" pitchFamily="34" charset="0"/>
                    <a:ea typeface="微软雅黑" pitchFamily="34" charset="-122"/>
                    <a:cs typeface="微软雅黑" pitchFamily="34" charset="-120"/>
                  </a:rPr>
                  <a:t>车轮轮缘的挤压</a:t>
                </a:r>
                <a:r>
                  <a:rPr lang="en-US" altLang="zh-CN" sz="1800" b="0" i="0" dirty="0">
                    <a:solidFill>
                      <a:srgbClr val="000000"/>
                    </a:solidFill>
                    <a:latin typeface="微软雅黑" pitchFamily="34" charset="0"/>
                    <a:ea typeface="微软雅黑" pitchFamily="34" charset="-122"/>
                    <a:cs typeface="微软雅黑" pitchFamily="34" charset="-120"/>
                  </a:rPr>
                  <a:t>，故A正确；若减小转弯速度，火车近心运动，</a:t>
                </a:r>
                <a:r>
                  <a:rPr lang="en-US" altLang="zh-CN" sz="1800" b="0" i="0">
                    <a:solidFill>
                      <a:srgbClr val="000000"/>
                    </a:solidFill>
                    <a:latin typeface="微软雅黑" pitchFamily="34" charset="0"/>
                    <a:ea typeface="微软雅黑" pitchFamily="34" charset="-122"/>
                    <a:cs typeface="微软雅黑" pitchFamily="34" charset="-120"/>
                  </a:rPr>
                  <a:t>内侧车轮轮缘对内轨有挤压，</a:t>
                </a:r>
              </a:p>
              <a:p>
                <a:pPr latinLnBrk="1">
                  <a:lnSpc>
                    <a:spcPts val="3300"/>
                  </a:lnSpc>
                </a:pPr>
                <a:r>
                  <a:rPr lang="en-US" altLang="zh-CN" b="0" i="0">
                    <a:solidFill>
                      <a:srgbClr val="000000"/>
                    </a:solidFill>
                    <a:latin typeface="微软雅黑" pitchFamily="34" charset="0"/>
                    <a:ea typeface="微软雅黑" pitchFamily="34" charset="-122"/>
                    <a:cs typeface="微软雅黑" pitchFamily="34" charset="-120"/>
                  </a:rPr>
                  <a:t>故</a:t>
                </a:r>
                <a:r>
                  <a:rPr lang="en-US" altLang="zh-CN" b="0" i="0" dirty="0">
                    <a:solidFill>
                      <a:srgbClr val="000000"/>
                    </a:solidFill>
                    <a:latin typeface="微软雅黑" pitchFamily="34" charset="0"/>
                    <a:ea typeface="微软雅黑" pitchFamily="34" charset="-122"/>
                    <a:cs typeface="微软雅黑" pitchFamily="34" charset="-120"/>
                  </a:rPr>
                  <a:t>B错误；通过受力分析可知铁轨对火车的支持力大小为</a:t>
                </a:r>
                <a14:m>
                  <m:oMath xmlns:m="http://schemas.openxmlformats.org/officeDocument/2006/math">
                    <m:sSub>
                      <m:sSub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b="0" i="0">
                            <a:solidFill>
                              <a:srgbClr val="000000"/>
                            </a:solidFill>
                            <a:latin typeface="Cambria Math" pitchFamily="34" charset="0"/>
                            <a:ea typeface="Cambria Math" pitchFamily="34" charset="-122"/>
                            <a:cs typeface="Cambria Math" pitchFamily="34" charset="-120"/>
                          </a:rPr>
                          <m:t>𝐹</m:t>
                        </m:r>
                      </m:e>
                      <m:sub>
                        <m:r>
                          <m:rPr>
                            <m:sty m:val="p"/>
                          </m:rPr>
                          <a:rPr lang="en-US" altLang="zh-CN" b="0" i="0">
                            <a:solidFill>
                              <a:srgbClr val="000000"/>
                            </a:solidFill>
                            <a:latin typeface="Cambria Math" pitchFamily="34" charset="0"/>
                            <a:ea typeface="Cambria Math" pitchFamily="34" charset="-122"/>
                            <a:cs typeface="Cambria Math" pitchFamily="34" charset="-120"/>
                          </a:rPr>
                          <m:t>N</m:t>
                        </m:r>
                      </m:sub>
                    </m:sSub>
                    <m:r>
                      <a:rPr lang="en-US" altLang="zh-CN" b="0" i="0">
                        <a:solidFill>
                          <a:srgbClr val="000000"/>
                        </a:solidFill>
                        <a:latin typeface="Cambria Math" pitchFamily="34" charset="0"/>
                        <a:ea typeface="Cambria Math" pitchFamily="34" charset="-122"/>
                        <a:cs typeface="Cambria Math" pitchFamily="34" charset="-120"/>
                      </a:rPr>
                      <m:t>=</m:t>
                    </m:r>
                    <m:f>
                      <m:f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b="0" i="0">
                            <a:solidFill>
                              <a:srgbClr val="000000"/>
                            </a:solidFill>
                            <a:latin typeface="Cambria Math" pitchFamily="34" charset="0"/>
                            <a:ea typeface="Cambria Math" pitchFamily="34" charset="-122"/>
                            <a:cs typeface="Cambria Math" pitchFamily="34" charset="-120"/>
                          </a:rPr>
                          <m:t>𝑚𝑔</m:t>
                        </m:r>
                      </m:num>
                      <m:den>
                        <m:r>
                          <m:rPr>
                            <m:sty m:val="p"/>
                          </m:rPr>
                          <a:rPr lang="en-US" altLang="zh-CN" b="0" i="0">
                            <a:solidFill>
                              <a:srgbClr val="000000"/>
                            </a:solidFill>
                            <a:latin typeface="Cambria Math" pitchFamily="34" charset="0"/>
                            <a:ea typeface="Cambria Math" pitchFamily="34" charset="-122"/>
                            <a:cs typeface="Cambria Math" pitchFamily="34" charset="-120"/>
                          </a:rPr>
                          <m:t>cos</m:t>
                        </m:r>
                        <m:r>
                          <m:rPr>
                            <m:nor/>
                          </m:rPr>
                          <a:rPr lang="en-US" altLang="zh-CN" b="0" i="0">
                            <a:solidFill>
                              <a:srgbClr val="000000"/>
                            </a:solidFill>
                            <a:latin typeface="Cambria Math" pitchFamily="34" charset="0"/>
                            <a:ea typeface="Cambria Math" pitchFamily="34" charset="-122"/>
                            <a:cs typeface="Cambria Math" pitchFamily="34" charset="-120"/>
                          </a:rPr>
                          <m:t> </m:t>
                        </m:r>
                        <m:r>
                          <a:rPr lang="en-US" altLang="zh-CN" b="0" i="0">
                            <a:solidFill>
                              <a:srgbClr val="000000"/>
                            </a:solidFill>
                            <a:latin typeface="Cambria Math" pitchFamily="34" charset="0"/>
                            <a:ea typeface="Cambria Math" pitchFamily="34" charset="-122"/>
                            <a:cs typeface="Cambria Math" pitchFamily="34" charset="-120"/>
                          </a:rPr>
                          <m:t>𝜃</m:t>
                        </m:r>
                      </m:den>
                    </m:f>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dirty="0">
                    <a:solidFill>
                      <a:srgbClr val="000000"/>
                    </a:solidFill>
                    <a:latin typeface="微软雅黑" pitchFamily="34" charset="0"/>
                    <a:ea typeface="微软雅黑" pitchFamily="34" charset="-122"/>
                    <a:cs typeface="微软雅黑" pitchFamily="34" charset="-120"/>
                  </a:rPr>
                  <a:t>，故C错误，D正确.</a:t>
                </a:r>
                <a:endParaRPr lang="en-US" altLang="zh-CN" dirty="0"/>
              </a:p>
            </p:txBody>
          </p:sp>
        </mc:Choice>
        <mc:Fallback>
          <p:sp>
            <p:nvSpPr>
              <p:cNvPr id="3" name="QC_6_AS.12_2#dbf21fa45?htil=1&amp;vop=1&amp;pid=6371b2d36&amp;color=0,0,0&amp;vtp=1&amp;bt=1&amp;bbb=1&amp;hb=1"/>
              <p:cNvSpPr>
                <a:spLocks noRot="1" noChangeAspect="1" noMove="1" noResize="1" noEditPoints="1" noAdjustHandles="1" noChangeArrowheads="1" noChangeShapeType="1" noTextEdit="1"/>
              </p:cNvSpPr>
              <p:nvPr/>
            </p:nvSpPr>
            <p:spPr>
              <a:xfrm>
                <a:off x="832104" y="1512000"/>
                <a:ext cx="9729216" cy="2146300"/>
              </a:xfrm>
              <a:prstGeom prst="rect">
                <a:avLst/>
              </a:prstGeom>
              <a:blipFill>
                <a:blip r:embed="rId4"/>
                <a:stretch>
                  <a:fillRect l="-1504" b="-3977"/>
                </a:stretch>
              </a:blipFill>
              <a:ln/>
            </p:spPr>
            <p:txBody>
              <a:bodyPr/>
              <a:lstStyle/>
              <a:p>
                <a:r>
                  <a:rPr lang="zh-CN" altLang="en-US">
                    <a:noFill/>
                  </a:rPr>
                  <a:t> </a:t>
                </a:r>
              </a:p>
            </p:txBody>
          </p:sp>
        </mc:Fallback>
      </mc:AlternateContent>
      <p:sp>
        <p:nvSpPr>
          <p:cNvPr id="4" name="QC_6_AS.12_2#dbf21fa45?htil=1&amp;vop=1&amp;pid=6371b2d36&amp;color=0,0,0&amp;vtp=1&amp;bt=1&amp;bbb=1&amp;hb=1&amp;uw=1">
            <a:extLst>
              <a:ext uri="{FF2B5EF4-FFF2-40B4-BE49-F238E27FC236}">
                <a16:creationId xmlns:a16="http://schemas.microsoft.com/office/drawing/2014/main" id="{6AC550F5-2CC9-3234-8735-4786782B82BF}"/>
              </a:ext>
            </a:extLst>
          </p:cNvPr>
          <p:cNvSpPr/>
          <p:nvPr/>
        </p:nvSpPr>
        <p:spPr>
          <a:xfrm>
            <a:off x="1975104" y="1511777"/>
            <a:ext cx="7383464" cy="419545"/>
          </a:xfrm>
          <a:prstGeom prst="rect">
            <a:avLst/>
          </a:prstGeom>
          <a:solidFill>
            <a:schemeClr val="accent1">
              <a:alpha val="0"/>
            </a:schemeClr>
          </a:solidFill>
          <a:ln w="12700" cap="flat" cmpd="sng" algn="ctr">
            <a:solidFill>
              <a:srgbClr val="FFFFFF">
                <a:alpha val="0"/>
              </a:srgbClr>
            </a:solidFill>
            <a:prstDash val="solid"/>
            <a:miter lim="800000"/>
            <a:headEnd type="none" w="med" len="med"/>
            <a:tailEnd type="none" w="med" len="med"/>
          </a:ln>
        </p:spPr>
        <p:style>
          <a:lnRef idx="2">
            <a:schemeClr val="accent1">
              <a:shade val="15000"/>
            </a:schemeClr>
          </a:lnRef>
          <a:fillRef idx="1">
            <a:schemeClr val="accent1"/>
          </a:fillRef>
          <a:effectRef idx="0">
            <a:schemeClr val="accent1"/>
          </a:effectRef>
          <a:fontRef idx="minor">
            <a:schemeClr val="lt1"/>
          </a:fontRef>
        </p:style>
        <p:txBody>
          <a:bodyPr wrap="none" lIns="0" tIns="0" rIns="0" bIns="0" rtlCol="0" anchor="ctr"/>
          <a:lstStyle/>
          <a:p>
            <a:pPr>
              <a:lnSpc>
                <a:spcPts val="3960"/>
              </a:lnSpc>
            </a:pPr>
            <a:r>
              <a:rPr kumimoji="0" lang="en-US" altLang="zh-CN" sz="100" b="0" i="0" u="wavy" strike="noStrike" kern="0" cap="none" spc="-10300" normalizeH="0" baseline="0" noProof="0">
                <a:ln>
                  <a:noFill/>
                </a:ln>
                <a:solidFill>
                  <a:srgbClr val="00A0AF"/>
                </a:solidFill>
                <a:effectLst/>
                <a:uLnTx/>
                <a:uFill>
                  <a:solidFill>
                    <a:srgbClr val="00A0AF"/>
                  </a:solidFill>
                </a:uFill>
                <a:latin typeface="SimSun" panose="02010600030101010101" pitchFamily="2" charset="-122"/>
              </a:rPr>
              <a:t>.</a:t>
            </a:r>
            <a:r>
              <a:rPr kumimoji="0" lang="en-US" altLang="zh-CN" sz="1800" b="0" i="0" u="wavy" strike="noStrike" kern="0" cap="none" spc="0" normalizeH="0" baseline="0" noProof="0">
                <a:ln>
                  <a:noFill/>
                </a:ln>
                <a:solidFill>
                  <a:srgbClr val="00A0AF"/>
                </a:solidFill>
                <a:effectLst/>
                <a:uLnTx/>
                <a:uFill>
                  <a:solidFill>
                    <a:srgbClr val="00A0AF"/>
                  </a:solidFill>
                </a:uFill>
                <a:latin typeface="SimSun" panose="02010600030101010101" pitchFamily="2" charset="-122"/>
              </a:rPr>
              <a:t>                                                                 </a:t>
            </a:r>
            <a:r>
              <a:rPr kumimoji="0" lang="en-US" altLang="zh-CN" sz="100" b="0" i="0" u="wavy" strike="noStrike" kern="0" cap="none" spc="-10300" normalizeH="0" baseline="0" noProof="0">
                <a:ln>
                  <a:noFill/>
                </a:ln>
                <a:solidFill>
                  <a:srgbClr val="00A0AF"/>
                </a:solidFill>
                <a:effectLst/>
                <a:uLnTx/>
                <a:uFill>
                  <a:solidFill>
                    <a:srgbClr val="00A0AF"/>
                  </a:solidFill>
                </a:uFill>
                <a:latin typeface="SimSun" panose="02010600030101010101" pitchFamily="2" charset="-122"/>
              </a:rPr>
              <a:t>.</a:t>
            </a:r>
            <a:endParaRPr kumimoji="0" lang="en-US" altLang="zh-CN" sz="100" b="0" i="0" u="wavy" strike="noStrike" kern="0" cap="none" spc="-10300" normalizeH="0" baseline="0" noProof="0" dirty="0">
              <a:ln>
                <a:noFill/>
              </a:ln>
              <a:solidFill>
                <a:srgbClr val="00A0AF"/>
              </a:solidFill>
              <a:effectLst/>
              <a:uLnTx/>
              <a:uFill>
                <a:solidFill>
                  <a:srgbClr val="00A0AF"/>
                </a:solidFill>
              </a:uFill>
              <a:latin typeface="SimSun" panose="02010600030101010101" pitchFamily="2" charset="-122"/>
            </a:endParaRPr>
          </a:p>
        </p:txBody>
      </p:sp>
      <p:sp>
        <p:nvSpPr>
          <p:cNvPr id="5" name="QC_6_AS.12_2#dbf21fa45?htil=1&amp;vop=1&amp;pid=6371b2d36&amp;color=0,0,0&amp;vtp=1&amp;bt=1&amp;bbb=1&amp;hb=1&amp;uw=1">
            <a:extLst>
              <a:ext uri="{FF2B5EF4-FFF2-40B4-BE49-F238E27FC236}">
                <a16:creationId xmlns:a16="http://schemas.microsoft.com/office/drawing/2014/main" id="{7A380B75-5FBC-428C-E8A2-294C5086C009}"/>
              </a:ext>
            </a:extLst>
          </p:cNvPr>
          <p:cNvSpPr/>
          <p:nvPr/>
        </p:nvSpPr>
        <p:spPr>
          <a:xfrm>
            <a:off x="832104" y="1927702"/>
            <a:ext cx="3627628" cy="476695"/>
          </a:xfrm>
          <a:prstGeom prst="rect">
            <a:avLst/>
          </a:prstGeom>
          <a:solidFill>
            <a:schemeClr val="accent1">
              <a:alpha val="0"/>
            </a:schemeClr>
          </a:solidFill>
          <a:ln w="12700" cap="flat" cmpd="sng" algn="ctr">
            <a:solidFill>
              <a:srgbClr val="FFFFFF">
                <a:alpha val="0"/>
              </a:srgbClr>
            </a:solidFill>
            <a:prstDash val="solid"/>
            <a:miter lim="800000"/>
            <a:headEnd type="none" w="med" len="med"/>
            <a:tailEnd type="none" w="med" len="med"/>
          </a:ln>
        </p:spPr>
        <p:style>
          <a:lnRef idx="2">
            <a:schemeClr val="accent1">
              <a:shade val="15000"/>
            </a:schemeClr>
          </a:lnRef>
          <a:fillRef idx="1">
            <a:schemeClr val="accent1"/>
          </a:fillRef>
          <a:effectRef idx="0">
            <a:schemeClr val="accent1"/>
          </a:effectRef>
          <a:fontRef idx="minor">
            <a:schemeClr val="lt1"/>
          </a:fontRef>
        </p:style>
        <p:txBody>
          <a:bodyPr wrap="none" lIns="0" tIns="0" rIns="0" bIns="0" rtlCol="0" anchor="ctr"/>
          <a:lstStyle/>
          <a:p>
            <a:pPr>
              <a:lnSpc>
                <a:spcPts val="4560"/>
              </a:lnSpc>
            </a:pPr>
            <a:r>
              <a:rPr kumimoji="0" lang="en-US" altLang="zh-CN" sz="100" b="0" i="0" u="wavy" strike="noStrike" kern="0" cap="none" spc="-10300" normalizeH="0" baseline="0" noProof="0">
                <a:ln>
                  <a:noFill/>
                </a:ln>
                <a:solidFill>
                  <a:srgbClr val="00A0AF"/>
                </a:solidFill>
                <a:effectLst/>
                <a:uLnTx/>
                <a:uFill>
                  <a:solidFill>
                    <a:srgbClr val="00A0AF"/>
                  </a:solidFill>
                </a:uFill>
                <a:latin typeface="SimSun" panose="02010600030101010101" pitchFamily="2" charset="-122"/>
              </a:rPr>
              <a:t>.</a:t>
            </a:r>
            <a:r>
              <a:rPr kumimoji="0" lang="en-US" altLang="zh-CN" sz="1800" b="0" i="0" u="wavy" strike="noStrike" kern="0" cap="none" spc="0" normalizeH="0" baseline="0" noProof="0">
                <a:ln>
                  <a:noFill/>
                </a:ln>
                <a:solidFill>
                  <a:srgbClr val="00A0AF"/>
                </a:solidFill>
                <a:effectLst/>
                <a:uLnTx/>
                <a:uFill>
                  <a:solidFill>
                    <a:srgbClr val="00A0AF"/>
                  </a:solidFill>
                </a:uFill>
                <a:latin typeface="SimSun" panose="02010600030101010101" pitchFamily="2" charset="-122"/>
              </a:rPr>
              <a:t>                                </a:t>
            </a:r>
            <a:r>
              <a:rPr kumimoji="0" lang="en-US" altLang="zh-CN" sz="100" b="0" i="0" u="wavy" strike="noStrike" kern="0" cap="none" spc="-10300" normalizeH="0" baseline="0" noProof="0">
                <a:ln>
                  <a:noFill/>
                </a:ln>
                <a:solidFill>
                  <a:srgbClr val="00A0AF"/>
                </a:solidFill>
                <a:effectLst/>
                <a:uLnTx/>
                <a:uFill>
                  <a:solidFill>
                    <a:srgbClr val="00A0AF"/>
                  </a:solidFill>
                </a:uFill>
                <a:latin typeface="SimSun" panose="02010600030101010101" pitchFamily="2" charset="-122"/>
              </a:rPr>
              <a:t>.</a:t>
            </a:r>
            <a:endParaRPr kumimoji="0" lang="en-US" altLang="zh-CN" sz="100" b="0" i="0" u="wavy" strike="noStrike" kern="0" cap="none" spc="-10300" normalizeH="0" baseline="0" noProof="0" dirty="0">
              <a:ln>
                <a:noFill/>
              </a:ln>
              <a:solidFill>
                <a:srgbClr val="00A0AF"/>
              </a:solidFill>
              <a:effectLst/>
              <a:uLnTx/>
              <a:uFill>
                <a:solidFill>
                  <a:srgbClr val="00A0AF"/>
                </a:solidFill>
              </a:uFill>
              <a:latin typeface="SimSun" panose="02010600030101010101" pitchFamily="2" charset="-122"/>
            </a:endParaRPr>
          </a:p>
        </p:txBody>
      </p:sp>
      <p:sp>
        <p:nvSpPr>
          <p:cNvPr id="6" name="QC_6_AS.12_2#dbf21fa45?htil=1&amp;vop=1&amp;pid=6371b2d36&amp;color=0,0,0&amp;vtp=1&amp;bt=1&amp;bbb=1&amp;hb=1&amp;uw=1">
            <a:extLst>
              <a:ext uri="{FF2B5EF4-FFF2-40B4-BE49-F238E27FC236}">
                <a16:creationId xmlns:a16="http://schemas.microsoft.com/office/drawing/2014/main" id="{33C6319D-9E86-6C81-DE5F-2BDD669A73E5}"/>
              </a:ext>
            </a:extLst>
          </p:cNvPr>
          <p:cNvSpPr/>
          <p:nvPr/>
        </p:nvSpPr>
        <p:spPr>
          <a:xfrm>
            <a:off x="4459732" y="1927702"/>
            <a:ext cx="2529523" cy="476695"/>
          </a:xfrm>
          <a:prstGeom prst="rect">
            <a:avLst/>
          </a:prstGeom>
          <a:solidFill>
            <a:schemeClr val="accent1">
              <a:alpha val="0"/>
            </a:schemeClr>
          </a:solidFill>
          <a:ln w="12700" cap="flat" cmpd="sng" algn="ctr">
            <a:solidFill>
              <a:srgbClr val="FFFFFF">
                <a:alpha val="0"/>
              </a:srgbClr>
            </a:solidFill>
            <a:prstDash val="solid"/>
            <a:miter lim="800000"/>
            <a:headEnd type="none" w="med" len="med"/>
            <a:tailEnd type="none" w="med" len="med"/>
          </a:ln>
        </p:spPr>
        <p:style>
          <a:lnRef idx="2">
            <a:schemeClr val="accent1">
              <a:shade val="15000"/>
            </a:schemeClr>
          </a:lnRef>
          <a:fillRef idx="1">
            <a:schemeClr val="accent1"/>
          </a:fillRef>
          <a:effectRef idx="0">
            <a:schemeClr val="accent1"/>
          </a:effectRef>
          <a:fontRef idx="minor">
            <a:schemeClr val="lt1"/>
          </a:fontRef>
        </p:style>
        <p:txBody>
          <a:bodyPr wrap="none" lIns="0" tIns="0" rIns="0" bIns="0" rtlCol="0" anchor="ctr"/>
          <a:lstStyle/>
          <a:p>
            <a:pPr>
              <a:lnSpc>
                <a:spcPts val="4560"/>
              </a:lnSpc>
            </a:pPr>
            <a:r>
              <a:rPr kumimoji="0" lang="en-US" altLang="zh-CN" sz="100" b="0" i="0" u="wavy" strike="noStrike" kern="0" cap="none" spc="-10300" normalizeH="0" baseline="0" noProof="0">
                <a:ln>
                  <a:noFill/>
                </a:ln>
                <a:solidFill>
                  <a:srgbClr val="00A0AF"/>
                </a:solidFill>
                <a:effectLst/>
                <a:uLnTx/>
                <a:uFill>
                  <a:solidFill>
                    <a:srgbClr val="00A0AF"/>
                  </a:solidFill>
                </a:uFill>
                <a:latin typeface="SimSun" panose="02010600030101010101" pitchFamily="2" charset="-122"/>
              </a:rPr>
              <a:t>.</a:t>
            </a:r>
            <a:r>
              <a:rPr kumimoji="0" lang="en-US" altLang="zh-CN" sz="1800" b="0" i="0" u="wavy" strike="noStrike" kern="0" cap="none" spc="0" normalizeH="0" baseline="0" noProof="0">
                <a:ln>
                  <a:noFill/>
                </a:ln>
                <a:solidFill>
                  <a:srgbClr val="00A0AF"/>
                </a:solidFill>
                <a:effectLst/>
                <a:uLnTx/>
                <a:uFill>
                  <a:solidFill>
                    <a:srgbClr val="00A0AF"/>
                  </a:solidFill>
                </a:uFill>
                <a:latin typeface="SimSun" panose="02010600030101010101" pitchFamily="2" charset="-122"/>
              </a:rPr>
              <a:t>                       </a:t>
            </a:r>
            <a:r>
              <a:rPr kumimoji="0" lang="en-US" altLang="zh-CN" sz="100" b="0" i="0" u="wavy" strike="noStrike" kern="0" cap="none" spc="-10300" normalizeH="0" baseline="0" noProof="0">
                <a:ln>
                  <a:noFill/>
                </a:ln>
                <a:solidFill>
                  <a:srgbClr val="00A0AF"/>
                </a:solidFill>
                <a:effectLst/>
                <a:uLnTx/>
                <a:uFill>
                  <a:solidFill>
                    <a:srgbClr val="00A0AF"/>
                  </a:solidFill>
                </a:uFill>
                <a:latin typeface="SimSun" panose="02010600030101010101" pitchFamily="2" charset="-122"/>
              </a:rPr>
              <a:t>.</a:t>
            </a:r>
            <a:endParaRPr kumimoji="0" lang="en-US" altLang="zh-CN" sz="100" b="0" i="0" u="wavy" strike="noStrike" kern="0" cap="none" spc="-10300" normalizeH="0" baseline="0" noProof="0" dirty="0">
              <a:ln>
                <a:noFill/>
              </a:ln>
              <a:solidFill>
                <a:srgbClr val="00A0AF"/>
              </a:solidFill>
              <a:effectLst/>
              <a:uLnTx/>
              <a:uFill>
                <a:solidFill>
                  <a:srgbClr val="00A0AF"/>
                </a:solidFill>
              </a:uFill>
              <a:latin typeface="SimSun" panose="02010600030101010101" pitchFamily="2" charset="-122"/>
            </a:endParaRPr>
          </a:p>
        </p:txBody>
      </p:sp>
    </p:spTree>
  </p:cSld>
  <p:clrMapOvr>
    <a:masterClrMapping/>
  </p:clrMapOvr>
  <p:transition/>
</p:sld>
</file>

<file path=ppt/slides/slide8.xml><?xml version="1.0" encoding="utf-8"?>
<p:sld xmlns:a="http://schemas.openxmlformats.org/drawingml/2006/main" xmlns:r="http://schemas.openxmlformats.org/officeDocument/2006/relationships" xmlns:p="http://schemas.openxmlformats.org/presentationml/2006/main">
  <p:cSld name="Slide 8&amp;si=8">
    <p:spTree>
      <p:nvGrpSpPr>
        <p:cNvPr id="1" name=""/>
        <p:cNvGrpSpPr/>
        <p:nvPr/>
      </p:nvGrpSpPr>
      <p:grpSpPr>
        <a:xfrm>
          <a:off x="0" y="0"/>
          <a:ext cx="0" cy="0"/>
          <a:chOff x="0" y="0"/>
          <a:chExt cx="0" cy="0"/>
        </a:xfrm>
      </p:grpSpPr>
      <p:pic>
        <p:nvPicPr>
          <p:cNvPr id="2" name="QC_6_BD.13_1#4030bc454?htil=2&amp;vop=1&amp;pid=6371b2d36&amp;color=0,0,0&amp;tib=255,255,255&amp;vtp=1&amp;hs=1&amp;hs=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9655200" y="1594295"/>
            <a:ext cx="1655064" cy="1133856"/>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3" name="QC_6_BD.13_2#4030bc454?htil=2&amp;vop=1&amp;pid=6371b2d36&amp;color=0,0,0&amp;vtp=1&amp;bt=1&amp;bbb=1&amp;hb=1&amp;hs=1"/>
              <p:cNvSpPr/>
              <p:nvPr/>
            </p:nvSpPr>
            <p:spPr>
              <a:xfrm>
                <a:off x="832104" y="1512000"/>
                <a:ext cx="8750808" cy="1192530"/>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4.</a:t>
                </a:r>
                <a:r>
                  <a:rPr lang="en-US" altLang="zh-CN" sz="1800" b="0" i="0" dirty="0">
                    <a:solidFill>
                      <a:srgbClr val="000000"/>
                    </a:solidFill>
                    <a:latin typeface="SimSun" pitchFamily="34" charset="0"/>
                    <a:ea typeface="SimSun" pitchFamily="34" charset="-122"/>
                    <a:cs typeface="SimSun" pitchFamily="34" charset="-120"/>
                  </a:rPr>
                  <a:t> </a:t>
                </a:r>
                <a14:m>
                  <m:oMath xmlns:m="http://schemas.openxmlformats.org/officeDocument/2006/math">
                    <m:r>
                      <m:rPr>
                        <m:sty m:val="p"/>
                      </m:rPr>
                      <a:rPr lang="en-US" altLang="zh-CN" sz="1800" b="0" i="0" smtClean="0">
                        <a:solidFill>
                          <a:srgbClr val="000000"/>
                        </a:solidFill>
                        <a:latin typeface="Cambria Math" pitchFamily="34" charset="0"/>
                        <a:ea typeface="Cambria Math" pitchFamily="34" charset="-122"/>
                        <a:cs typeface="Cambria Math" pitchFamily="34" charset="-120"/>
                      </a:rPr>
                      <m:t>C</m:t>
                    </m:r>
                    <m:r>
                      <a:rPr lang="en-US" altLang="zh-CN" sz="1800" b="0" i="0" smtClean="0">
                        <a:solidFill>
                          <a:srgbClr val="000000"/>
                        </a:solidFill>
                        <a:latin typeface="Cambria Math" pitchFamily="34" charset="0"/>
                        <a:ea typeface="Cambria Math" pitchFamily="34" charset="-122"/>
                        <a:cs typeface="Cambria Math" pitchFamily="34" charset="-120"/>
                      </a:rPr>
                      <m:t>919</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是我国首款按照国际通行适航标准自行研制</a:t>
                </a:r>
                <a:r>
                  <a:rPr lang="en-US" altLang="zh-CN" sz="1800" b="0" i="0">
                    <a:solidFill>
                      <a:srgbClr val="000000"/>
                    </a:solidFill>
                    <a:latin typeface="微软雅黑" pitchFamily="34" charset="0"/>
                    <a:ea typeface="微软雅黑" pitchFamily="34" charset="-122"/>
                    <a:cs typeface="微软雅黑" pitchFamily="34" charset="-120"/>
                  </a:rPr>
                  <a:t>，具有自主知识产权的喷气式中程</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干线客机</a:t>
                </a:r>
                <a:r>
                  <a:rPr lang="en-US" altLang="zh-CN" sz="1800" b="0" i="0" dirty="0">
                    <a:solidFill>
                      <a:srgbClr val="000000"/>
                    </a:solidFill>
                    <a:latin typeface="微软雅黑" pitchFamily="34" charset="0"/>
                    <a:ea typeface="微软雅黑" pitchFamily="34" charset="-122"/>
                    <a:cs typeface="微软雅黑" pitchFamily="34" charset="-120"/>
                  </a:rPr>
                  <a:t>，2023年5月29日8时25分，</a:t>
                </a:r>
                <a14:m>
                  <m:oMath xmlns:m="http://schemas.openxmlformats.org/officeDocument/2006/math">
                    <m:r>
                      <m:rPr>
                        <m:sty m:val="p"/>
                      </m:rPr>
                      <a:rPr lang="en-US" altLang="zh-CN" sz="1800" b="0" i="0" smtClean="0">
                        <a:solidFill>
                          <a:srgbClr val="000000"/>
                        </a:solidFill>
                        <a:latin typeface="Cambria Math" pitchFamily="34" charset="0"/>
                        <a:ea typeface="Cambria Math" pitchFamily="34" charset="-122"/>
                        <a:cs typeface="Cambria Math" pitchFamily="34" charset="-120"/>
                      </a:rPr>
                      <m:t>C</m:t>
                    </m:r>
                    <m:r>
                      <a:rPr lang="en-US" altLang="zh-CN" sz="1800" b="0" i="0" smtClean="0">
                        <a:solidFill>
                          <a:srgbClr val="000000"/>
                        </a:solidFill>
                        <a:latin typeface="Cambria Math" pitchFamily="34" charset="0"/>
                        <a:ea typeface="Cambria Math" pitchFamily="34" charset="-122"/>
                        <a:cs typeface="Cambria Math" pitchFamily="34" charset="-120"/>
                      </a:rPr>
                      <m:t>919</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大型客机平稳降落成都天府国际机场</a:t>
                </a:r>
                <a:r>
                  <a:rPr lang="en-US" altLang="zh-CN" sz="1800" b="0" i="0">
                    <a:solidFill>
                      <a:srgbClr val="000000"/>
                    </a:solidFill>
                    <a:latin typeface="微软雅黑" pitchFamily="34" charset="0"/>
                    <a:ea typeface="微软雅黑" pitchFamily="34" charset="-122"/>
                    <a:cs typeface="微软雅黑" pitchFamily="34" charset="-120"/>
                  </a:rPr>
                  <a:t>，开启</a:t>
                </a:r>
              </a:p>
              <a:p>
                <a:pPr latinLnBrk="1">
                  <a:lnSpc>
                    <a:spcPts val="3100"/>
                  </a:lnSpc>
                </a:pPr>
                <a:r>
                  <a:rPr lang="en-US" altLang="zh-CN" b="0" i="0">
                    <a:solidFill>
                      <a:srgbClr val="000000"/>
                    </a:solidFill>
                    <a:latin typeface="微软雅黑" pitchFamily="34" charset="0"/>
                    <a:ea typeface="微软雅黑" pitchFamily="34" charset="-122"/>
                    <a:cs typeface="微软雅黑" pitchFamily="34" charset="-120"/>
                  </a:rPr>
                  <a:t>常态化商业运行</a:t>
                </a:r>
                <a14:m>
                  <m:oMath xmlns:m="http://schemas.openxmlformats.org/officeDocument/2006/math">
                    <m:r>
                      <a:rPr lang="en-US" altLang="zh-CN" b="0" i="0" smtClean="0">
                        <a:solidFill>
                          <a:srgbClr val="000000"/>
                        </a:solidFill>
                        <a:latin typeface="Cambria Math" pitchFamily="34" charset="0"/>
                        <a:ea typeface="Cambria Math" pitchFamily="34" charset="-122"/>
                        <a:cs typeface="Cambria Math" pitchFamily="34" charset="-120"/>
                      </a:rPr>
                      <m:t>.</m:t>
                    </m:r>
                    <m:r>
                      <m:rPr>
                        <m:sty m:val="p"/>
                      </m:rPr>
                      <a:rPr lang="en-US" altLang="zh-CN" b="0" i="0" smtClean="0">
                        <a:solidFill>
                          <a:srgbClr val="000000"/>
                        </a:solidFill>
                        <a:latin typeface="Cambria Math" pitchFamily="34" charset="0"/>
                        <a:ea typeface="Cambria Math" pitchFamily="34" charset="-122"/>
                        <a:cs typeface="Cambria Math" pitchFamily="34" charset="-120"/>
                      </a:rPr>
                      <m:t>C</m:t>
                    </m:r>
                    <m:r>
                      <a:rPr lang="en-US" altLang="zh-CN" b="0" i="0" smtClean="0">
                        <a:solidFill>
                          <a:srgbClr val="000000"/>
                        </a:solidFill>
                        <a:latin typeface="Cambria Math" pitchFamily="34" charset="0"/>
                        <a:ea typeface="Cambria Math" pitchFamily="34" charset="-122"/>
                        <a:cs typeface="Cambria Math" pitchFamily="34" charset="-120"/>
                      </a:rPr>
                      <m:t>919</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dirty="0">
                    <a:solidFill>
                      <a:srgbClr val="000000"/>
                    </a:solidFill>
                    <a:latin typeface="微软雅黑" pitchFamily="34" charset="0"/>
                    <a:ea typeface="微软雅黑" pitchFamily="34" charset="-122"/>
                    <a:cs typeface="微软雅黑" pitchFamily="34" charset="-120"/>
                  </a:rPr>
                  <a:t>是我国航空工业取得的重大历史突破</a:t>
                </a:r>
                <a:r>
                  <a:rPr lang="en-US" altLang="zh-CN" b="0" i="0">
                    <a:solidFill>
                      <a:srgbClr val="000000"/>
                    </a:solidFill>
                    <a:latin typeface="微软雅黑" pitchFamily="34" charset="0"/>
                    <a:ea typeface="微软雅黑" pitchFamily="34" charset="-122"/>
                    <a:cs typeface="微软雅黑" pitchFamily="34" charset="-120"/>
                  </a:rPr>
                  <a:t>，也是我国创新驱动战略的</a:t>
                </a:r>
                <a:endParaRPr lang="en-US" altLang="zh-CN" dirty="0">
                  <a:solidFill>
                    <a:srgbClr val="000000"/>
                  </a:solidFill>
                </a:endParaRPr>
              </a:p>
            </p:txBody>
          </p:sp>
        </mc:Choice>
        <mc:Fallback>
          <p:sp>
            <p:nvSpPr>
              <p:cNvPr id="3" name="QC_6_BD.13_2#4030bc454?htil=2&amp;vop=1&amp;pid=6371b2d36&amp;color=0,0,0&amp;vtp=1&amp;bt=1&amp;bbb=1&amp;hb=1&amp;hs=1"/>
              <p:cNvSpPr>
                <a:spLocks noRot="1" noChangeAspect="1" noMove="1" noResize="1" noEditPoints="1" noAdjustHandles="1" noChangeArrowheads="1" noChangeShapeType="1" noTextEdit="1"/>
              </p:cNvSpPr>
              <p:nvPr/>
            </p:nvSpPr>
            <p:spPr>
              <a:xfrm>
                <a:off x="832104" y="1512000"/>
                <a:ext cx="8750808" cy="1192530"/>
              </a:xfrm>
              <a:prstGeom prst="rect">
                <a:avLst/>
              </a:prstGeom>
              <a:blipFill>
                <a:blip r:embed="rId4"/>
                <a:stretch>
                  <a:fillRect l="-1672" r="-1324" b="-11735"/>
                </a:stretch>
              </a:blipFill>
              <a:ln/>
            </p:spPr>
            <p:txBody>
              <a:bodyPr/>
              <a:lstStyle/>
              <a:p>
                <a:r>
                  <a:rPr lang="zh-CN" altLang="en-US">
                    <a:noFill/>
                  </a:rPr>
                  <a:t> </a:t>
                </a:r>
              </a:p>
            </p:txBody>
          </p:sp>
        </mc:Fallback>
      </mc:AlternateContent>
      <p:sp>
        <p:nvSpPr>
          <p:cNvPr id="4" name="QC_6_AN.14_1#4030bc454.bracket?vop=1&amp;pid=6371b2d36&amp;color=0,0,0&amp;vpa=4&amp;vtp=1"/>
          <p:cNvSpPr/>
          <p:nvPr/>
        </p:nvSpPr>
        <p:spPr>
          <a:xfrm>
            <a:off x="7445612" y="3379026"/>
            <a:ext cx="331788" cy="268097"/>
          </a:xfrm>
          <a:prstGeom prst="rect">
            <a:avLst/>
          </a:prstGeom>
          <a:noFill/>
          <a:ln/>
        </p:spPr>
        <p:txBody>
          <a:bodyPr wrap="none" lIns="0" tIns="0" rIns="0" bIns="0" rtlCol="0" anchor="t"/>
          <a:lstStyle/>
          <a:p>
            <a:pPr algn="ctr" latinLnBrk="1">
              <a:lnSpc>
                <a:spcPts val="2200"/>
              </a:lnSpc>
            </a:pPr>
            <a:r>
              <a:rPr lang="en-US" altLang="zh-CN" b="1" i="0" dirty="0">
                <a:solidFill>
                  <a:srgbClr val="FF0000"/>
                </a:solidFill>
                <a:latin typeface="Arial (正文)" pitchFamily="34" charset="0"/>
                <a:ea typeface="微软雅黑" pitchFamily="34" charset="-122"/>
                <a:cs typeface="Arial (正文)" pitchFamily="34" charset="-120"/>
              </a:rPr>
              <a:t>C</a:t>
            </a:r>
            <a:endParaRPr lang="en-US" altLang="zh-CN" dirty="0">
              <a:solidFill>
                <a:srgbClr val="FF0000"/>
              </a:solidFill>
            </a:endParaRPr>
          </a:p>
        </p:txBody>
      </p:sp>
      <mc:AlternateContent xmlns:mc="http://schemas.openxmlformats.org/markup-compatibility/2006">
        <mc:Choice xmlns:a14="http://schemas.microsoft.com/office/drawing/2010/main" Requires="a14">
          <p:sp>
            <p:nvSpPr>
              <p:cNvPr id="5" name="QC_6_BD.13_3#4030bc454.choices?vop=1&amp;pid=6371b2d36&amp;color=0,0,0&amp;vtp=1&amp;bbb=1"/>
              <p:cNvSpPr/>
              <p:nvPr/>
            </p:nvSpPr>
            <p:spPr>
              <a:xfrm>
                <a:off x="832104" y="3731325"/>
                <a:ext cx="10533888" cy="471488"/>
              </a:xfrm>
              <a:prstGeom prst="rect">
                <a:avLst/>
              </a:prstGeom>
              <a:noFill/>
              <a:ln/>
            </p:spPr>
            <p:txBody>
              <a:bodyPr wrap="none" lIns="0" tIns="0" rIns="0" bIns="0" rtlCol="0" anchor="t"/>
              <a:lstStyle/>
              <a:p>
                <a:pPr latinLnBrk="1">
                  <a:lnSpc>
                    <a:spcPts val="3800"/>
                  </a:lnSpc>
                  <a:tabLst>
                    <a:tab pos="2627122" algn="l"/>
                    <a:tab pos="5228844" algn="l"/>
                    <a:tab pos="7944866" algn="l"/>
                  </a:tabLst>
                </a:pPr>
                <a:r>
                  <a:rPr lang="en-US" altLang="zh-CN" sz="1800" b="0" i="0" dirty="0">
                    <a:solidFill>
                      <a:srgbClr val="000000"/>
                    </a:solidFill>
                    <a:latin typeface="微软雅黑" pitchFamily="34" charset="0"/>
                    <a:ea typeface="微软雅黑" pitchFamily="34" charset="-122"/>
                    <a:cs typeface="微软雅黑" pitchFamily="34" charset="-120"/>
                  </a:rPr>
                  <a:t>A.</a:t>
                </a:r>
                <a:r>
                  <a:rPr lang="en-US" altLang="zh-CN" sz="1800" b="0" i="0" dirty="0">
                    <a:solidFill>
                      <a:srgbClr val="000000"/>
                    </a:solidFill>
                    <a:latin typeface="SimSun" pitchFamily="34" charset="0"/>
                    <a:ea typeface="SimSun" pitchFamily="34" charset="-122"/>
                    <a:cs typeface="SimSun" pitchFamily="34" charset="-120"/>
                  </a:rPr>
                  <a:t> </a:t>
                </a:r>
                <a14:m>
                  <m:oMath xmlns:m="http://schemas.openxmlformats.org/officeDocument/2006/math">
                    <m:f>
                      <m:f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3</m:t>
                        </m:r>
                      </m:num>
                      <m:den>
                        <m:r>
                          <a:rPr lang="en-US" altLang="zh-CN" sz="1800" b="0" i="0">
                            <a:solidFill>
                              <a:srgbClr val="000000"/>
                            </a:solidFill>
                            <a:latin typeface="Cambria Math" pitchFamily="34" charset="0"/>
                            <a:ea typeface="Cambria Math" pitchFamily="34" charset="-122"/>
                            <a:cs typeface="Cambria Math" pitchFamily="34" charset="-120"/>
                          </a:rPr>
                          <m:t>2</m:t>
                        </m:r>
                      </m:den>
                    </m:f>
                  </m:oMath>
                </a14:m>
                <a:r>
                  <a:rPr lang="en-US" altLang="zh-CN" sz="1800" b="0" i="0">
                    <a:solidFill>
                      <a:srgbClr val="000000"/>
                    </a:solidFill>
                    <a:latin typeface="微软雅黑" pitchFamily="34" charset="0"/>
                    <a:ea typeface="微软雅黑" pitchFamily="34" charset="-122"/>
                    <a:cs typeface="微软雅黑" pitchFamily="34" charset="-120"/>
                  </a:rPr>
                  <a:t>倍</a:t>
                </a:r>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B</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14:m>
                  <m:oMath xmlns:m="http://schemas.openxmlformats.org/officeDocument/2006/math">
                    <m:f>
                      <m:f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5</m:t>
                        </m:r>
                      </m:num>
                      <m:den>
                        <m:r>
                          <a:rPr lang="en-US" altLang="zh-CN" sz="1800" b="0" i="0">
                            <a:solidFill>
                              <a:srgbClr val="000000"/>
                            </a:solidFill>
                            <a:latin typeface="Cambria Math" pitchFamily="34" charset="0"/>
                            <a:ea typeface="Cambria Math" pitchFamily="34" charset="-122"/>
                            <a:cs typeface="Cambria Math" pitchFamily="34" charset="-120"/>
                          </a:rPr>
                          <m:t>4</m:t>
                        </m:r>
                      </m:den>
                    </m:f>
                  </m:oMath>
                </a14:m>
                <a:r>
                  <a:rPr lang="en-US" altLang="zh-CN" sz="1800" b="0" i="0">
                    <a:solidFill>
                      <a:srgbClr val="000000"/>
                    </a:solidFill>
                    <a:latin typeface="微软雅黑" pitchFamily="34" charset="0"/>
                    <a:ea typeface="微软雅黑" pitchFamily="34" charset="-122"/>
                    <a:cs typeface="微软雅黑" pitchFamily="34" charset="-120"/>
                  </a:rPr>
                  <a:t>倍</a:t>
                </a:r>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C</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14:m>
                  <m:oMath xmlns:m="http://schemas.openxmlformats.org/officeDocument/2006/math">
                    <m:f>
                      <m:f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fPr>
                      <m:num>
                        <m:rad>
                          <m:radPr>
                            <m:degHide m:val="on"/>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radPr>
                          <m:deg/>
                          <m:e>
                            <m:r>
                              <a:rPr lang="en-US" altLang="zh-CN" sz="1800" b="0" i="0">
                                <a:solidFill>
                                  <a:srgbClr val="000000"/>
                                </a:solidFill>
                                <a:latin typeface="Cambria Math" pitchFamily="34" charset="0"/>
                                <a:ea typeface="Cambria Math" pitchFamily="34" charset="-122"/>
                                <a:cs typeface="Cambria Math" pitchFamily="34" charset="-120"/>
                              </a:rPr>
                              <m:t>5</m:t>
                            </m:r>
                          </m:e>
                        </m:rad>
                      </m:num>
                      <m:den>
                        <m:r>
                          <a:rPr lang="en-US" altLang="zh-CN" sz="1800" b="0" i="0">
                            <a:solidFill>
                              <a:srgbClr val="000000"/>
                            </a:solidFill>
                            <a:latin typeface="Cambria Math" pitchFamily="34" charset="0"/>
                            <a:ea typeface="Cambria Math" pitchFamily="34" charset="-122"/>
                            <a:cs typeface="Cambria Math" pitchFamily="34" charset="-120"/>
                          </a:rPr>
                          <m:t>2</m:t>
                        </m:r>
                      </m:den>
                    </m:f>
                  </m:oMath>
                </a14:m>
                <a:r>
                  <a:rPr lang="en-US" altLang="zh-CN" sz="1800" b="0" i="0">
                    <a:solidFill>
                      <a:srgbClr val="000000"/>
                    </a:solidFill>
                    <a:latin typeface="微软雅黑" pitchFamily="34" charset="0"/>
                    <a:ea typeface="微软雅黑" pitchFamily="34" charset="-122"/>
                    <a:cs typeface="微软雅黑" pitchFamily="34" charset="-120"/>
                  </a:rPr>
                  <a:t>倍</a:t>
                </a:r>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D</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14:m>
                  <m:oMath xmlns:m="http://schemas.openxmlformats.org/officeDocument/2006/math">
                    <m:rad>
                      <m:radPr>
                        <m:degHide m:val="on"/>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radPr>
                      <m:deg/>
                      <m:e>
                        <m:r>
                          <a:rPr lang="en-US" altLang="zh-CN" sz="1800" b="0" i="0">
                            <a:solidFill>
                              <a:srgbClr val="000000"/>
                            </a:solidFill>
                            <a:latin typeface="Cambria Math" pitchFamily="34" charset="0"/>
                            <a:ea typeface="Cambria Math" pitchFamily="34" charset="-122"/>
                            <a:cs typeface="Cambria Math" pitchFamily="34" charset="-120"/>
                          </a:rPr>
                          <m:t>5</m:t>
                        </m:r>
                      </m:e>
                    </m:rad>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倍</a:t>
                </a:r>
                <a:endParaRPr lang="en-US" altLang="zh-CN" sz="1800" dirty="0">
                  <a:solidFill>
                    <a:srgbClr val="000000"/>
                  </a:solidFill>
                </a:endParaRPr>
              </a:p>
            </p:txBody>
          </p:sp>
        </mc:Choice>
        <mc:Fallback>
          <p:sp>
            <p:nvSpPr>
              <p:cNvPr id="5" name="QC_6_BD.13_3#4030bc454.choices?vop=1&amp;pid=6371b2d36&amp;color=0,0,0&amp;vtp=1&amp;bbb=1"/>
              <p:cNvSpPr>
                <a:spLocks noRot="1" noChangeAspect="1" noMove="1" noResize="1" noEditPoints="1" noAdjustHandles="1" noChangeArrowheads="1" noChangeShapeType="1" noTextEdit="1"/>
              </p:cNvSpPr>
              <p:nvPr/>
            </p:nvSpPr>
            <p:spPr>
              <a:xfrm>
                <a:off x="832104" y="3731325"/>
                <a:ext cx="10533888" cy="471488"/>
              </a:xfrm>
              <a:prstGeom prst="rect">
                <a:avLst/>
              </a:prstGeom>
              <a:blipFill>
                <a:blip r:embed="rId5"/>
                <a:stretch>
                  <a:fillRect l="-1389" b="-18182"/>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9" name="QC_6_BD.13_2#4030bc454?htil=2&amp;vop=1&amp;pid=6371b2d36&amp;color=0,0,0&amp;vtp=1&amp;bt=1&amp;bbb=1&amp;hb=1&amp;hs=1">
                <a:extLst>
                  <a:ext uri="{FF2B5EF4-FFF2-40B4-BE49-F238E27FC236}">
                    <a16:creationId xmlns:a16="http://schemas.microsoft.com/office/drawing/2014/main" id="{C017B68A-AD96-FBEA-6238-26CB1C0097C9}"/>
                  </a:ext>
                </a:extLst>
              </p:cNvPr>
              <p:cNvSpPr/>
              <p:nvPr/>
            </p:nvSpPr>
            <p:spPr>
              <a:xfrm>
                <a:off x="827992" y="2702625"/>
                <a:ext cx="10536017" cy="1041400"/>
              </a:xfrm>
              <a:prstGeom prst="rect">
                <a:avLst/>
              </a:prstGeom>
              <a:noFill/>
              <a:ln/>
            </p:spPr>
            <p:txBody>
              <a:bodyPr wrap="none" lIns="0" tIns="0" rIns="0" bIns="0" rtlCol="0" anchor="t"/>
              <a:lstStyle/>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重大时代成果</a:t>
                </a:r>
                <a:r>
                  <a:rPr lang="en-US" altLang="zh-CN" sz="1800" b="0" i="0" dirty="0">
                    <a:solidFill>
                      <a:srgbClr val="000000"/>
                    </a:solidFill>
                    <a:latin typeface="微软雅黑" pitchFamily="34" charset="0"/>
                    <a:ea typeface="微软雅黑" pitchFamily="34" charset="-122"/>
                    <a:cs typeface="微软雅黑" pitchFamily="34" charset="-120"/>
                  </a:rPr>
                  <a:t>.如图所示，</a:t>
                </a:r>
                <a14:m>
                  <m:oMath xmlns:m="http://schemas.openxmlformats.org/officeDocument/2006/math">
                    <m:r>
                      <m:rPr>
                        <m:sty m:val="p"/>
                      </m:rPr>
                      <a:rPr lang="en-US" altLang="zh-CN" sz="1800" b="0" i="0" smtClean="0">
                        <a:solidFill>
                          <a:srgbClr val="000000"/>
                        </a:solidFill>
                        <a:latin typeface="Cambria Math" pitchFamily="34" charset="0"/>
                        <a:ea typeface="Cambria Math" pitchFamily="34" charset="-122"/>
                        <a:cs typeface="Cambria Math" pitchFamily="34" charset="-120"/>
                      </a:rPr>
                      <m:t>C</m:t>
                    </m:r>
                    <m:r>
                      <a:rPr lang="en-US" altLang="zh-CN" sz="1800" b="0" i="0" smtClean="0">
                        <a:solidFill>
                          <a:srgbClr val="000000"/>
                        </a:solidFill>
                        <a:latin typeface="Cambria Math" pitchFamily="34" charset="0"/>
                        <a:ea typeface="Cambria Math" pitchFamily="34" charset="-122"/>
                        <a:cs typeface="Cambria Math" pitchFamily="34" charset="-120"/>
                      </a:rPr>
                      <m:t>919</m:t>
                    </m:r>
                  </m:oMath>
                </a14:m>
                <a:r>
                  <a:rPr lang="en-US" altLang="zh-CN" sz="1800" b="0" i="0" dirty="0">
                    <a:solidFill>
                      <a:srgbClr val="000000"/>
                    </a:solidFill>
                    <a:latin typeface="微软雅黑" pitchFamily="34" charset="0"/>
                    <a:ea typeface="微软雅黑" pitchFamily="34" charset="-122"/>
                    <a:cs typeface="微软雅黑" pitchFamily="34" charset="-120"/>
                  </a:rPr>
                  <a:t>正在空中沿半径为</a:t>
                </a:r>
                <a14:m>
                  <m:oMath xmlns:m="http://schemas.openxmlformats.org/officeDocument/2006/math">
                    <m:r>
                      <a:rPr lang="en-US" altLang="zh-CN" sz="1800" b="0" i="0" smtClean="0">
                        <a:solidFill>
                          <a:srgbClr val="000000"/>
                        </a:solidFill>
                        <a:latin typeface="Cambria Math" pitchFamily="34" charset="0"/>
                        <a:ea typeface="Cambria Math" pitchFamily="34" charset="-122"/>
                        <a:cs typeface="Cambria Math" pitchFamily="34" charset="-120"/>
                      </a:rPr>
                      <m:t>𝑟</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的水平圆周匀速盘旋</a:t>
                </a:r>
                <a:r>
                  <a:rPr lang="en-US" altLang="zh-CN" sz="1800" b="0" i="0">
                    <a:solidFill>
                      <a:srgbClr val="000000"/>
                    </a:solidFill>
                    <a:latin typeface="微软雅黑" pitchFamily="34" charset="0"/>
                    <a:ea typeface="微软雅黑" pitchFamily="34" charset="-122"/>
                    <a:cs typeface="微软雅黑" pitchFamily="34" charset="-120"/>
                  </a:rPr>
                  <a:t>，飞行速率为</a:t>
                </a:r>
              </a:p>
              <a:p>
                <a:pPr latinLnBrk="1">
                  <a:lnSpc>
                    <a:spcPts val="4900"/>
                  </a:lnSpc>
                </a:pPr>
                <a14:m>
                  <m:oMath xmlns:m="http://schemas.openxmlformats.org/officeDocument/2006/math">
                    <m:r>
                      <a:rPr lang="en-US" altLang="zh-CN" b="0" i="0" smtClean="0">
                        <a:solidFill>
                          <a:srgbClr val="000000"/>
                        </a:solidFill>
                        <a:latin typeface="Cambria Math" pitchFamily="34" charset="0"/>
                        <a:ea typeface="Cambria Math" pitchFamily="34" charset="-122"/>
                        <a:cs typeface="Cambria Math" pitchFamily="34" charset="-120"/>
                      </a:rPr>
                      <m:t>𝑣</m:t>
                    </m:r>
                    <m:r>
                      <a:rPr lang="en-US" altLang="zh-CN" b="0" i="0" smtClean="0">
                        <a:solidFill>
                          <a:srgbClr val="000000"/>
                        </a:solidFill>
                        <a:latin typeface="Cambria Math" pitchFamily="34" charset="0"/>
                        <a:ea typeface="Cambria Math" pitchFamily="34" charset="-122"/>
                        <a:cs typeface="Cambria Math" pitchFamily="34" charset="-120"/>
                      </a:rPr>
                      <m:t>=</m:t>
                    </m:r>
                    <m:rad>
                      <m:radPr>
                        <m:degHide m:val="on"/>
                        <m:ctrlPr>
                          <a:rPr lang="en-US" altLang="zh-CN" b="0" i="1" dirty="0" smtClean="0">
                            <a:solidFill>
                              <a:srgbClr val="000000"/>
                            </a:solidFill>
                            <a:latin typeface="Cambria Math" panose="02040503050406030204" pitchFamily="18" charset="0"/>
                            <a:ea typeface="微软雅黑" pitchFamily="34" charset="-122"/>
                            <a:cs typeface="微软雅黑" pitchFamily="34" charset="-120"/>
                          </a:rPr>
                        </m:ctrlPr>
                      </m:radPr>
                      <m:deg/>
                      <m:e>
                        <m:f>
                          <m:f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b="0" i="0">
                                <a:solidFill>
                                  <a:srgbClr val="000000"/>
                                </a:solidFill>
                                <a:latin typeface="Cambria Math" pitchFamily="34" charset="0"/>
                                <a:ea typeface="Cambria Math" pitchFamily="34" charset="-122"/>
                                <a:cs typeface="Cambria Math" pitchFamily="34" charset="-120"/>
                              </a:rPr>
                              <m:t>𝑔𝑟</m:t>
                            </m:r>
                          </m:num>
                          <m:den>
                            <m:r>
                              <a:rPr lang="en-US" altLang="zh-CN" b="0" i="0">
                                <a:solidFill>
                                  <a:srgbClr val="000000"/>
                                </a:solidFill>
                                <a:latin typeface="Cambria Math" pitchFamily="34" charset="0"/>
                                <a:ea typeface="Cambria Math" pitchFamily="34" charset="-122"/>
                                <a:cs typeface="Cambria Math" pitchFamily="34" charset="-120"/>
                              </a:rPr>
                              <m:t>2</m:t>
                            </m:r>
                          </m:den>
                        </m:f>
                      </m:e>
                    </m:rad>
                  </m:oMath>
                </a14:m>
                <a:r>
                  <a:rPr lang="en-US" altLang="zh-CN" b="0" i="0" dirty="0">
                    <a:solidFill>
                      <a:srgbClr val="000000"/>
                    </a:solidFill>
                    <a:latin typeface="微软雅黑" pitchFamily="34" charset="0"/>
                    <a:ea typeface="微软雅黑" pitchFamily="34" charset="-122"/>
                    <a:cs typeface="微软雅黑" pitchFamily="34" charset="-120"/>
                  </a:rPr>
                  <a:t>，重力加速度大小为</a:t>
                </a:r>
                <a14:m>
                  <m:oMath xmlns:m="http://schemas.openxmlformats.org/officeDocument/2006/math">
                    <m:r>
                      <a:rPr lang="en-US" altLang="zh-CN" b="0" i="0" smtClean="0">
                        <a:solidFill>
                          <a:srgbClr val="000000"/>
                        </a:solidFill>
                        <a:latin typeface="Cambria Math" pitchFamily="34" charset="0"/>
                        <a:ea typeface="Cambria Math" pitchFamily="34" charset="-122"/>
                        <a:cs typeface="Cambria Math" pitchFamily="34" charset="-120"/>
                      </a:rPr>
                      <m:t>𝑔</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dirty="0">
                    <a:solidFill>
                      <a:srgbClr val="000000"/>
                    </a:solidFill>
                    <a:latin typeface="微软雅黑" pitchFamily="34" charset="0"/>
                    <a:ea typeface="微软雅黑" pitchFamily="34" charset="-122"/>
                    <a:cs typeface="微软雅黑" pitchFamily="34" charset="-120"/>
                  </a:rPr>
                  <a:t>，</a:t>
                </a:r>
                <a:r>
                  <a:rPr lang="en-US" altLang="zh-CN" b="0" i="0">
                    <a:solidFill>
                      <a:srgbClr val="000000"/>
                    </a:solidFill>
                    <a:latin typeface="微软雅黑" pitchFamily="34" charset="0"/>
                    <a:ea typeface="微软雅黑" pitchFamily="34" charset="-122"/>
                    <a:cs typeface="微软雅黑" pitchFamily="34" charset="-120"/>
                  </a:rPr>
                  <a:t>则飞机受到的升力为自身重力的(</a:t>
                </a:r>
                <a:r>
                  <a:rPr lang="en-US" altLang="zh-CN" b="0" i="0">
                    <a:solidFill>
                      <a:srgbClr val="000000"/>
                    </a:solidFill>
                    <a:latin typeface="SimSun" pitchFamily="34" charset="0"/>
                    <a:ea typeface="SimSun" pitchFamily="34" charset="-122"/>
                    <a:cs typeface="SimSun" pitchFamily="34" charset="-120"/>
                  </a:rPr>
                  <a:t> </a:t>
                </a:r>
                <a:r>
                  <a:rPr lang="en-US" altLang="zh-CN" b="1" i="0">
                    <a:solidFill>
                      <a:srgbClr val="000000"/>
                    </a:solidFill>
                    <a:latin typeface="SimSun" pitchFamily="34" charset="0"/>
                    <a:ea typeface="SimSun" pitchFamily="34" charset="-122"/>
                    <a:cs typeface="SimSun" pitchFamily="34" charset="-120"/>
                  </a:rPr>
                  <a:t>    </a:t>
                </a:r>
                <a:r>
                  <a:rPr lang="en-US" altLang="zh-CN" b="0" i="0">
                    <a:solidFill>
                      <a:srgbClr val="000000"/>
                    </a:solidFill>
                    <a:latin typeface="微软雅黑" pitchFamily="34" charset="0"/>
                    <a:ea typeface="微软雅黑" pitchFamily="34" charset="-122"/>
                    <a:cs typeface="微软雅黑" pitchFamily="34" charset="-120"/>
                  </a:rPr>
                  <a:t>)</a:t>
                </a:r>
                <a:endParaRPr lang="en-US" altLang="zh-CN" dirty="0">
                  <a:solidFill>
                    <a:srgbClr val="000000"/>
                  </a:solidFill>
                </a:endParaRPr>
              </a:p>
            </p:txBody>
          </p:sp>
        </mc:Choice>
        <mc:Fallback>
          <p:sp>
            <p:nvSpPr>
              <p:cNvPr id="9" name="QC_6_BD.13_2#4030bc454?htil=2&amp;vop=1&amp;pid=6371b2d36&amp;color=0,0,0&amp;vtp=1&amp;bt=1&amp;bbb=1&amp;hb=1&amp;hs=1">
                <a:extLst>
                  <a:ext uri="{FF2B5EF4-FFF2-40B4-BE49-F238E27FC236}">
                    <a16:creationId xmlns:a16="http://schemas.microsoft.com/office/drawing/2014/main" id="{C017B68A-AD96-FBEA-6238-26CB1C0097C9}"/>
                  </a:ext>
                </a:extLst>
              </p:cNvPr>
              <p:cNvSpPr>
                <a:spLocks noRot="1" noChangeAspect="1" noMove="1" noResize="1" noEditPoints="1" noAdjustHandles="1" noChangeArrowheads="1" noChangeShapeType="1" noTextEdit="1"/>
              </p:cNvSpPr>
              <p:nvPr/>
            </p:nvSpPr>
            <p:spPr>
              <a:xfrm>
                <a:off x="827992" y="2702625"/>
                <a:ext cx="10536017" cy="1041400"/>
              </a:xfrm>
              <a:prstGeom prst="rect">
                <a:avLst/>
              </a:prstGeom>
              <a:blipFill>
                <a:blip r:embed="rId6"/>
                <a:stretch>
                  <a:fillRect l="-1389" b="-1170"/>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 calcmode="lin" valueType="num">
                                      <p:cBhvr additive="base">
                                        <p:cTn id="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8" dur="500" fill="hold"/>
                                        <p:tgtEl>
                                          <p:spTgt spid="4">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anim calcmode="lin" valueType="num">
                                      <p:cBhvr additive="base">
                                        <p:cTn id="1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EX.15_1#4030bc454?vop=1&amp;pid=6371b2d36&amp;color=0,0,0&amp;vtp=1&amp;bbb=1&amp;hb=1">
            <a:extLst>
              <a:ext uri="{FF2B5EF4-FFF2-40B4-BE49-F238E27FC236}">
                <a16:creationId xmlns:a16="http://schemas.microsoft.com/office/drawing/2014/main" id="{E3AD48ED-B09C-7BB1-F2AA-83CD248991C8}"/>
              </a:ext>
            </a:extLst>
          </p:cNvPr>
          <p:cNvSpPr/>
          <p:nvPr/>
        </p:nvSpPr>
        <p:spPr>
          <a:xfrm>
            <a:off x="832104" y="1512000"/>
            <a:ext cx="10533888" cy="770255"/>
          </a:xfrm>
          <a:prstGeom prst="rect">
            <a:avLst/>
          </a:prstGeom>
          <a:noFill/>
          <a:ln/>
        </p:spPr>
        <p:txBody>
          <a:bodyPr wrap="none" lIns="0" tIns="0" rIns="0" bIns="0" rtlCol="0" anchor="t"/>
          <a:lstStyle/>
          <a:p>
            <a:pPr algn="l" latinLnBrk="1">
              <a:lnSpc>
                <a:spcPts val="3300"/>
              </a:lnSpc>
            </a:pPr>
            <a:r>
              <a:rPr lang="en-US" altLang="zh-CN" sz="1800" b="1" i="0" dirty="0">
                <a:solidFill>
                  <a:srgbClr val="000000"/>
                </a:solidFill>
                <a:latin typeface="微软雅黑" pitchFamily="34" charset="0"/>
                <a:ea typeface="微软雅黑" pitchFamily="34" charset="-122"/>
                <a:cs typeface="微软雅黑" pitchFamily="34" charset="-120"/>
              </a:rPr>
              <a:t>攻略上分</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楷体" pitchFamily="34" charset="-122"/>
                <a:cs typeface="微软雅黑" pitchFamily="34" charset="-120"/>
              </a:rPr>
              <a:t>飞机在水平面内做圆周运动时</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楷体" pitchFamily="34" charset="-122"/>
                <a:cs typeface="微软雅黑" pitchFamily="34" charset="-120"/>
              </a:rPr>
              <a:t>可以类比通法攻略</a:t>
            </a:r>
            <a:r>
              <a:rPr lang="en-US" altLang="zh-CN" sz="1800" b="0" i="0" dirty="0">
                <a:solidFill>
                  <a:srgbClr val="000000"/>
                </a:solidFill>
                <a:latin typeface="微软雅黑" pitchFamily="34" charset="0"/>
                <a:ea typeface="微软雅黑" pitchFamily="34" charset="-122"/>
                <a:cs typeface="微软雅黑" pitchFamily="34" charset="-120"/>
              </a:rPr>
              <a:t>12</a:t>
            </a:r>
            <a:r>
              <a:rPr lang="en-US" altLang="zh-CN" sz="1800" b="0" i="0" dirty="0">
                <a:solidFill>
                  <a:srgbClr val="000000"/>
                </a:solidFill>
                <a:latin typeface="微软雅黑" pitchFamily="34" charset="0"/>
                <a:ea typeface="楷体" pitchFamily="34" charset="-122"/>
                <a:cs typeface="微软雅黑" pitchFamily="34" charset="-120"/>
              </a:rPr>
              <a:t>中路面倾斜的情况</a:t>
            </a:r>
            <a:r>
              <a:rPr lang="en-US" altLang="zh-CN" sz="1800" b="0" i="0">
                <a:solidFill>
                  <a:srgbClr val="000000"/>
                </a:solidFill>
                <a:latin typeface="微软雅黑" pitchFamily="34" charset="0"/>
                <a:ea typeface="微软雅黑" pitchFamily="34" charset="-122"/>
                <a:cs typeface="微软雅黑" pitchFamily="34" charset="-120"/>
              </a:rPr>
              <a:t>，</a:t>
            </a:r>
            <a:r>
              <a:rPr lang="en-US" altLang="zh-CN" sz="1800" b="0" i="0">
                <a:solidFill>
                  <a:srgbClr val="000000"/>
                </a:solidFill>
                <a:latin typeface="微软雅黑" pitchFamily="34" charset="0"/>
                <a:ea typeface="楷体" pitchFamily="34" charset="-122"/>
                <a:cs typeface="微软雅黑" pitchFamily="34" charset="-120"/>
              </a:rPr>
              <a:t>重力和升力的合力提</a:t>
            </a:r>
          </a:p>
          <a:p>
            <a:pPr latinLnBrk="1">
              <a:lnSpc>
                <a:spcPts val="3100"/>
              </a:lnSpc>
            </a:pPr>
            <a:r>
              <a:rPr lang="en-US" altLang="zh-CN" b="0" i="0">
                <a:solidFill>
                  <a:srgbClr val="000000"/>
                </a:solidFill>
                <a:latin typeface="微软雅黑" pitchFamily="34" charset="0"/>
                <a:ea typeface="楷体" pitchFamily="34" charset="-122"/>
                <a:cs typeface="微软雅黑" pitchFamily="34" charset="-120"/>
              </a:rPr>
              <a:t>供向心力</a:t>
            </a:r>
            <a:r>
              <a:rPr lang="en-US" altLang="zh-CN" b="0" i="0" dirty="0">
                <a:solidFill>
                  <a:srgbClr val="000000"/>
                </a:solidFill>
                <a:latin typeface="微软雅黑" pitchFamily="34" charset="0"/>
                <a:ea typeface="微软雅黑" pitchFamily="34" charset="-122"/>
                <a:cs typeface="微软雅黑" pitchFamily="34" charset="-120"/>
              </a:rPr>
              <a:t>.</a:t>
            </a:r>
            <a:endParaRPr lang="en-US" altLang="zh-CN" dirty="0"/>
          </a:p>
        </p:txBody>
      </p:sp>
      <p:pic>
        <p:nvPicPr>
          <p:cNvPr id="3" name="QC_6_AS.16_1#4030bc454?htil=3&amp;vop=1&amp;pid=6371b2d36&amp;color=0,0,0&amp;tib=255,255,255&amp;vtp=1&amp;hs=1" descr="preencoded.png">
            <a:extLst>
              <a:ext uri="{FF2B5EF4-FFF2-40B4-BE49-F238E27FC236}">
                <a16:creationId xmlns:a16="http://schemas.microsoft.com/office/drawing/2014/main" id="{36BBAF3E-7E6D-28F6-3230-8E5015BAA7E4}"/>
              </a:ext>
            </a:extLst>
          </p:cNvPr>
          <p:cNvPicPr>
            <a:picLocks noChangeAspect="1"/>
          </p:cNvPicPr>
          <p:nvPr/>
        </p:nvPicPr>
        <p:blipFill>
          <a:blip r:embed="rId2">
            <a:clrChange>
              <a:clrFrom>
                <a:srgbClr val="FFFFFF"/>
              </a:clrFrom>
              <a:clrTo>
                <a:srgbClr val="FFFFFF">
                  <a:alpha val="0"/>
                </a:srgbClr>
              </a:clrTo>
            </a:clrChange>
          </a:blip>
          <a:stretch>
            <a:fillRect/>
          </a:stretch>
        </p:blipFill>
        <p:spPr>
          <a:xfrm>
            <a:off x="10131552" y="2419985"/>
            <a:ext cx="1207008" cy="1170432"/>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4" name="QC_6_AS.16_2#4030bc454?htil=3&amp;vop=1&amp;pid=6371b2d36&amp;color=0,0,0&amp;vtp=1&amp;bbb=1&amp;hb=1">
                <a:extLst>
                  <a:ext uri="{FF2B5EF4-FFF2-40B4-BE49-F238E27FC236}">
                    <a16:creationId xmlns:a16="http://schemas.microsoft.com/office/drawing/2014/main" id="{2AB3E9E3-7CAB-7F1B-1A93-617D77967599}"/>
                  </a:ext>
                </a:extLst>
              </p:cNvPr>
              <p:cNvSpPr/>
              <p:nvPr/>
            </p:nvSpPr>
            <p:spPr>
              <a:xfrm>
                <a:off x="832104" y="2292985"/>
                <a:ext cx="9189720" cy="1485773"/>
              </a:xfrm>
              <a:prstGeom prst="rect">
                <a:avLst/>
              </a:prstGeom>
              <a:noFill/>
              <a:ln/>
            </p:spPr>
            <p:txBody>
              <a:bodyPr wrap="none" lIns="0" tIns="0" rIns="0" bIns="0" rtlCol="0" anchor="t"/>
              <a:lstStyle/>
              <a:p>
                <a:pPr algn="l" latinLnBrk="1">
                  <a:lnSpc>
                    <a:spcPts val="3700"/>
                  </a:lnSpc>
                </a:pPr>
                <a:r>
                  <a:rPr lang="en-US" altLang="zh-CN" sz="1800" b="0" i="0" dirty="0">
                    <a:solidFill>
                      <a:srgbClr val="000000"/>
                    </a:solidFill>
                    <a:latin typeface="微软雅黑" pitchFamily="34" charset="0"/>
                    <a:ea typeface="微软雅黑" pitchFamily="34" charset="-122"/>
                    <a:cs typeface="微软雅黑" pitchFamily="34" charset="-120"/>
                  </a:rPr>
                  <a:t>【解析】</a:t>
                </a:r>
                <a:r>
                  <a:rPr lang="en-US" altLang="zh-CN" sz="1800" b="0" i="0">
                    <a:solidFill>
                      <a:srgbClr val="000000"/>
                    </a:solidFill>
                    <a:latin typeface="微软雅黑" pitchFamily="34" charset="0"/>
                    <a:ea typeface="微软雅黑" pitchFamily="34" charset="-122"/>
                    <a:cs typeface="微软雅黑" pitchFamily="34" charset="-120"/>
                  </a:rPr>
                  <a:t>对飞机受力分析如图所示，由合外力提供向心力</a:t>
                </a:r>
                <a:r>
                  <a:rPr lang="en-US" altLang="zh-CN" sz="1800" b="0" i="0" dirty="0">
                    <a:solidFill>
                      <a:srgbClr val="000000"/>
                    </a:solidFill>
                    <a:latin typeface="微软雅黑" pitchFamily="34" charset="0"/>
                    <a:ea typeface="微软雅黑" pitchFamily="34" charset="-122"/>
                    <a:cs typeface="微软雅黑" pitchFamily="34" charset="-120"/>
                  </a:rPr>
                  <a:t>，有</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𝐹</m:t>
                        </m:r>
                      </m:e>
                      <m:sub>
                        <m:r>
                          <a:rPr lang="en-US" altLang="zh-CN" sz="1800" baseline="-10000">
                            <a:solidFill>
                              <a:srgbClr val="000000"/>
                            </a:solidFill>
                            <a:latin typeface="Cambria Math" panose="02040503050406030204" pitchFamily="18" charset="0"/>
                          </a:rPr>
                          <m:t>合</m:t>
                        </m:r>
                      </m:sub>
                    </m:sSub>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𝑚</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𝑣</m:t>
                            </m:r>
                          </m:e>
                          <m:sup>
                            <m:r>
                              <a:rPr lang="en-US" altLang="zh-CN" sz="1800" b="0" i="0">
                                <a:solidFill>
                                  <a:srgbClr val="000000"/>
                                </a:solidFill>
                                <a:latin typeface="Cambria Math" pitchFamily="34" charset="0"/>
                                <a:ea typeface="Cambria Math" pitchFamily="34" charset="-122"/>
                                <a:cs typeface="Cambria Math" pitchFamily="34" charset="-120"/>
                              </a:rPr>
                              <m:t>2</m:t>
                            </m:r>
                          </m:sup>
                        </m:sSup>
                      </m:num>
                      <m:den>
                        <m:r>
                          <a:rPr lang="en-US" altLang="zh-CN" sz="1800" b="0" i="0">
                            <a:solidFill>
                              <a:srgbClr val="000000"/>
                            </a:solidFill>
                            <a:latin typeface="Cambria Math" pitchFamily="34" charset="0"/>
                            <a:ea typeface="Cambria Math" pitchFamily="34" charset="-122"/>
                            <a:cs typeface="Cambria Math" pitchFamily="34" charset="-120"/>
                          </a:rPr>
                          <m:t>𝑟</m:t>
                        </m:r>
                      </m:den>
                    </m:f>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𝑚𝑔</m:t>
                        </m:r>
                      </m:num>
                      <m:den>
                        <m:r>
                          <a:rPr lang="en-US" altLang="zh-CN" sz="1800" b="0" i="0">
                            <a:solidFill>
                              <a:srgbClr val="000000"/>
                            </a:solidFill>
                            <a:latin typeface="Cambria Math" pitchFamily="34" charset="0"/>
                            <a:ea typeface="Cambria Math" pitchFamily="34" charset="-122"/>
                            <a:cs typeface="Cambria Math" pitchFamily="34" charset="-120"/>
                          </a:rPr>
                          <m:t>2</m:t>
                        </m:r>
                      </m:den>
                    </m:f>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A0AF"/>
                    </a:solidFill>
                    <a:latin typeface="微软雅黑" pitchFamily="34" charset="0"/>
                    <a:ea typeface="楷体" pitchFamily="34" charset="-122"/>
                    <a:cs typeface="微软雅黑" pitchFamily="34" charset="-120"/>
                  </a:rPr>
                  <a:t>（通法攻略</a:t>
                </a:r>
                <a:r>
                  <a:rPr lang="en-US" altLang="zh-CN" sz="1800" b="0" i="0">
                    <a:solidFill>
                      <a:srgbClr val="00A0AF"/>
                    </a:solidFill>
                    <a:latin typeface="微软雅黑" pitchFamily="34" charset="0"/>
                    <a:ea typeface="楷体" pitchFamily="34" charset="-122"/>
                    <a:cs typeface="微软雅黑" pitchFamily="34" charset="-120"/>
                  </a:rPr>
                  <a:t>12</a:t>
                </a:r>
                <a:r>
                  <a:rPr lang="en-US" altLang="zh-CN" sz="1800" b="0" i="0">
                    <a:solidFill>
                      <a:srgbClr val="00A0AF"/>
                    </a:solidFill>
                    <a:latin typeface="SimSun" pitchFamily="34" charset="0"/>
                    <a:ea typeface="SimSun" pitchFamily="34" charset="-122"/>
                    <a:cs typeface="SimSun" pitchFamily="34" charset="-120"/>
                  </a:rPr>
                  <a:t> </a:t>
                </a:r>
              </a:p>
              <a:p>
                <a:pPr latinLnBrk="1">
                  <a:lnSpc>
                    <a:spcPts val="3300"/>
                  </a:lnSpc>
                </a:pPr>
                <a:r>
                  <a:rPr lang="en-US" altLang="zh-CN" sz="1800" b="0" i="0">
                    <a:solidFill>
                      <a:srgbClr val="00A0AF"/>
                    </a:solidFill>
                    <a:latin typeface="微软雅黑" pitchFamily="34" charset="0"/>
                    <a:ea typeface="楷体" pitchFamily="34" charset="-122"/>
                    <a:cs typeface="微软雅黑" pitchFamily="34" charset="-120"/>
                  </a:rPr>
                  <a:t>车辆转弯问题</a:t>
                </a:r>
                <a:r>
                  <a:rPr lang="en-US" altLang="zh-CN" sz="1800" b="0" i="0" dirty="0">
                    <a:solidFill>
                      <a:srgbClr val="00A0AF"/>
                    </a:solidFill>
                    <a:latin typeface="微软雅黑" pitchFamily="34" charset="0"/>
                    <a:ea typeface="楷体" pitchFamily="34" charset="-122"/>
                    <a:cs typeface="微软雅黑" pitchFamily="34" charset="-120"/>
                  </a:rPr>
                  <a:t>——常见水平圆周运动向心力的来源分析</a:t>
                </a:r>
                <a:r>
                  <a:rPr lang="en-US" altLang="zh-CN" sz="1800" b="0" i="0">
                    <a:solidFill>
                      <a:srgbClr val="00A0AF"/>
                    </a:solidFill>
                    <a:latin typeface="微软雅黑" pitchFamily="34" charset="0"/>
                    <a:ea typeface="楷体" pitchFamily="34" charset="-122"/>
                    <a:cs typeface="微软雅黑" pitchFamily="34" charset="-120"/>
                  </a:rPr>
                  <a:t>）</a:t>
                </a:r>
                <a:r>
                  <a:rPr lang="en-US" altLang="zh-CN" sz="1800" b="0" i="0">
                    <a:solidFill>
                      <a:srgbClr val="000000"/>
                    </a:solidFill>
                    <a:latin typeface="微软雅黑" pitchFamily="34" charset="0"/>
                    <a:ea typeface="微软雅黑" pitchFamily="34" charset="-122"/>
                    <a:cs typeface="微软雅黑" pitchFamily="34" charset="-120"/>
                  </a:rPr>
                  <a:t>，飞机受到的升力大小为</a:t>
                </a:r>
              </a:p>
              <a:p>
                <a:pPr latinLnBrk="1">
                  <a:lnSpc>
                    <a:spcPts val="4800"/>
                  </a:lnSpc>
                </a:pP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𝐹</m:t>
                    </m:r>
                    <m:r>
                      <a:rPr lang="en-US" altLang="zh-CN" b="0" i="0">
                        <a:solidFill>
                          <a:srgbClr val="000000"/>
                        </a:solidFill>
                        <a:latin typeface="Cambria Math" pitchFamily="34" charset="0"/>
                        <a:ea typeface="Cambria Math" pitchFamily="34" charset="-122"/>
                        <a:cs typeface="Cambria Math" pitchFamily="34" charset="-120"/>
                      </a:rPr>
                      <m:t>=</m:t>
                    </m:r>
                    <m:rad>
                      <m:radPr>
                        <m:degHide m:val="on"/>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radPr>
                      <m:deg/>
                      <m:e>
                        <m:sSup>
                          <m:sSup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pPr>
                          <m:e>
                            <m:d>
                              <m:d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dPr>
                              <m:e>
                                <m:r>
                                  <a:rPr lang="en-US" altLang="zh-CN" b="0" i="0">
                                    <a:solidFill>
                                      <a:srgbClr val="000000"/>
                                    </a:solidFill>
                                    <a:latin typeface="Cambria Math" pitchFamily="34" charset="0"/>
                                    <a:ea typeface="Cambria Math" pitchFamily="34" charset="-122"/>
                                    <a:cs typeface="Cambria Math" pitchFamily="34" charset="-120"/>
                                  </a:rPr>
                                  <m:t>𝑚𝑔</m:t>
                                </m:r>
                              </m:e>
                            </m:d>
                          </m:e>
                          <m:sup>
                            <m:r>
                              <a:rPr lang="en-US" altLang="zh-CN" b="0" i="0">
                                <a:solidFill>
                                  <a:srgbClr val="000000"/>
                                </a:solidFill>
                                <a:latin typeface="Cambria Math" pitchFamily="34" charset="0"/>
                                <a:ea typeface="Cambria Math" pitchFamily="34" charset="-122"/>
                                <a:cs typeface="Cambria Math" pitchFamily="34" charset="-120"/>
                              </a:rPr>
                              <m:t>2</m:t>
                            </m:r>
                          </m:sup>
                        </m:sSup>
                        <m:r>
                          <a:rPr lang="en-US" altLang="zh-CN" b="0" i="0">
                            <a:solidFill>
                              <a:srgbClr val="000000"/>
                            </a:solidFill>
                            <a:latin typeface="Cambria Math" pitchFamily="34" charset="0"/>
                            <a:ea typeface="Cambria Math" pitchFamily="34" charset="-122"/>
                            <a:cs typeface="Cambria Math" pitchFamily="34" charset="-120"/>
                          </a:rPr>
                          <m:t>+</m:t>
                        </m:r>
                        <m:sSup>
                          <m:sSup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pPr>
                          <m:e>
                            <m:d>
                              <m:d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dPr>
                              <m:e>
                                <m:f>
                                  <m:f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b="0" i="0">
                                        <a:solidFill>
                                          <a:srgbClr val="000000"/>
                                        </a:solidFill>
                                        <a:latin typeface="Cambria Math" pitchFamily="34" charset="0"/>
                                        <a:ea typeface="Cambria Math" pitchFamily="34" charset="-122"/>
                                        <a:cs typeface="Cambria Math" pitchFamily="34" charset="-120"/>
                                      </a:rPr>
                                      <m:t>𝑚𝑔</m:t>
                                    </m:r>
                                  </m:num>
                                  <m:den>
                                    <m:r>
                                      <a:rPr lang="en-US" altLang="zh-CN" b="0" i="0">
                                        <a:solidFill>
                                          <a:srgbClr val="000000"/>
                                        </a:solidFill>
                                        <a:latin typeface="Cambria Math" pitchFamily="34" charset="0"/>
                                        <a:ea typeface="Cambria Math" pitchFamily="34" charset="-122"/>
                                        <a:cs typeface="Cambria Math" pitchFamily="34" charset="-120"/>
                                      </a:rPr>
                                      <m:t>2</m:t>
                                    </m:r>
                                  </m:den>
                                </m:f>
                              </m:e>
                            </m:d>
                          </m:e>
                          <m:sup>
                            <m:r>
                              <a:rPr lang="en-US" altLang="zh-CN" b="0" i="0">
                                <a:solidFill>
                                  <a:srgbClr val="000000"/>
                                </a:solidFill>
                                <a:latin typeface="Cambria Math" pitchFamily="34" charset="0"/>
                                <a:ea typeface="Cambria Math" pitchFamily="34" charset="-122"/>
                                <a:cs typeface="Cambria Math" pitchFamily="34" charset="-120"/>
                              </a:rPr>
                              <m:t>2</m:t>
                            </m:r>
                          </m:sup>
                        </m:sSup>
                      </m:e>
                    </m:rad>
                    <m:r>
                      <a:rPr lang="en-US" altLang="zh-CN" b="0" i="0">
                        <a:solidFill>
                          <a:srgbClr val="000000"/>
                        </a:solidFill>
                        <a:latin typeface="Cambria Math" pitchFamily="34" charset="0"/>
                        <a:ea typeface="Cambria Math" pitchFamily="34" charset="-122"/>
                        <a:cs typeface="Cambria Math" pitchFamily="34" charset="-120"/>
                      </a:rPr>
                      <m:t>=</m:t>
                    </m:r>
                    <m:f>
                      <m:f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fPr>
                      <m:num>
                        <m:rad>
                          <m:radPr>
                            <m:degHide m:val="on"/>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radPr>
                          <m:deg/>
                          <m:e>
                            <m:r>
                              <a:rPr lang="en-US" altLang="zh-CN" b="0" i="0">
                                <a:solidFill>
                                  <a:srgbClr val="000000"/>
                                </a:solidFill>
                                <a:latin typeface="Cambria Math" pitchFamily="34" charset="0"/>
                                <a:ea typeface="Cambria Math" pitchFamily="34" charset="-122"/>
                                <a:cs typeface="Cambria Math" pitchFamily="34" charset="-120"/>
                              </a:rPr>
                              <m:t>5</m:t>
                            </m:r>
                          </m:e>
                        </m:rad>
                      </m:num>
                      <m:den>
                        <m:r>
                          <a:rPr lang="en-US" altLang="zh-CN" b="0" i="0">
                            <a:solidFill>
                              <a:srgbClr val="000000"/>
                            </a:solidFill>
                            <a:latin typeface="Cambria Math" pitchFamily="34" charset="0"/>
                            <a:ea typeface="Cambria Math" pitchFamily="34" charset="-122"/>
                            <a:cs typeface="Cambria Math" pitchFamily="34" charset="-120"/>
                          </a:rPr>
                          <m:t>2</m:t>
                        </m:r>
                      </m:den>
                    </m:f>
                    <m:r>
                      <a:rPr lang="en-US" altLang="zh-CN" b="0" i="0">
                        <a:solidFill>
                          <a:srgbClr val="000000"/>
                        </a:solidFill>
                        <a:latin typeface="Cambria Math" pitchFamily="34" charset="0"/>
                        <a:ea typeface="Cambria Math" pitchFamily="34" charset="-122"/>
                        <a:cs typeface="Cambria Math" pitchFamily="34" charset="-120"/>
                      </a:rPr>
                      <m:t>𝑚𝑔</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dirty="0">
                    <a:solidFill>
                      <a:srgbClr val="000000"/>
                    </a:solidFill>
                    <a:latin typeface="微软雅黑" pitchFamily="34" charset="0"/>
                    <a:ea typeface="微软雅黑" pitchFamily="34" charset="-122"/>
                    <a:cs typeface="微软雅黑" pitchFamily="34" charset="-120"/>
                  </a:rPr>
                  <a:t>，故C正确.</a:t>
                </a:r>
                <a:endParaRPr lang="en-US" altLang="zh-CN" dirty="0"/>
              </a:p>
            </p:txBody>
          </p:sp>
        </mc:Choice>
        <mc:Fallback>
          <p:sp>
            <p:nvSpPr>
              <p:cNvPr id="4" name="QC_6_AS.16_2#4030bc454?htil=3&amp;vop=1&amp;pid=6371b2d36&amp;color=0,0,0&amp;vtp=1&amp;bbb=1&amp;hb=1">
                <a:extLst>
                  <a:ext uri="{FF2B5EF4-FFF2-40B4-BE49-F238E27FC236}">
                    <a16:creationId xmlns:a16="http://schemas.microsoft.com/office/drawing/2014/main" id="{2AB3E9E3-7CAB-7F1B-1A93-617D77967599}"/>
                  </a:ext>
                </a:extLst>
              </p:cNvPr>
              <p:cNvSpPr>
                <a:spLocks noRot="1" noChangeAspect="1" noMove="1" noResize="1" noEditPoints="1" noAdjustHandles="1" noChangeArrowheads="1" noChangeShapeType="1" noTextEdit="1"/>
              </p:cNvSpPr>
              <p:nvPr/>
            </p:nvSpPr>
            <p:spPr>
              <a:xfrm>
                <a:off x="832104" y="2292985"/>
                <a:ext cx="9189720" cy="1485773"/>
              </a:xfrm>
              <a:prstGeom prst="rect">
                <a:avLst/>
              </a:prstGeom>
              <a:blipFill>
                <a:blip r:embed="rId3"/>
                <a:stretch>
                  <a:fillRect l="-1593" r="-464" b="-3279"/>
                </a:stretch>
              </a:blipFill>
              <a:ln/>
            </p:spPr>
            <p:txBody>
              <a:bodyPr/>
              <a:lstStyle/>
              <a:p>
                <a:r>
                  <a:rPr lang="zh-CN" altLang="en-US">
                    <a:noFill/>
                  </a:rPr>
                  <a:t> </a:t>
                </a:r>
              </a:p>
            </p:txBody>
          </p:sp>
        </mc:Fallback>
      </mc:AlternateContent>
      <p:sp>
        <p:nvSpPr>
          <p:cNvPr id="5" name="QC_6_AS.16_2#4030bc454?htil=3&amp;vop=1&amp;pid=6371b2d36&amp;color=0,0,0&amp;vtp=1&amp;bbb=1&amp;hb=1&amp;uw=1">
            <a:extLst>
              <a:ext uri="{FF2B5EF4-FFF2-40B4-BE49-F238E27FC236}">
                <a16:creationId xmlns:a16="http://schemas.microsoft.com/office/drawing/2014/main" id="{F7E5FDBD-7877-A1F9-EF19-2F33BED6B53A}"/>
              </a:ext>
            </a:extLst>
          </p:cNvPr>
          <p:cNvSpPr/>
          <p:nvPr/>
        </p:nvSpPr>
        <p:spPr>
          <a:xfrm>
            <a:off x="4489704" y="2289588"/>
            <a:ext cx="4003548" cy="476695"/>
          </a:xfrm>
          <a:prstGeom prst="rect">
            <a:avLst/>
          </a:prstGeom>
          <a:solidFill>
            <a:schemeClr val="accent1">
              <a:alpha val="0"/>
            </a:schemeClr>
          </a:solidFill>
          <a:ln w="12700" cap="flat" cmpd="sng" algn="ctr">
            <a:solidFill>
              <a:srgbClr val="FFFFFF">
                <a:alpha val="0"/>
              </a:srgbClr>
            </a:solidFill>
            <a:prstDash val="solid"/>
            <a:miter lim="800000"/>
            <a:headEnd type="none" w="med" len="med"/>
            <a:tailEnd type="none" w="med" len="med"/>
          </a:ln>
        </p:spPr>
        <p:style>
          <a:lnRef idx="2">
            <a:schemeClr val="accent1">
              <a:shade val="15000"/>
            </a:schemeClr>
          </a:lnRef>
          <a:fillRef idx="1">
            <a:schemeClr val="accent1"/>
          </a:fillRef>
          <a:effectRef idx="0">
            <a:schemeClr val="accent1"/>
          </a:effectRef>
          <a:fontRef idx="minor">
            <a:schemeClr val="lt1"/>
          </a:fontRef>
        </p:style>
        <p:txBody>
          <a:bodyPr wrap="none" lIns="0" tIns="0" rIns="0" bIns="0" rtlCol="0" anchor="ctr"/>
          <a:lstStyle/>
          <a:p>
            <a:pPr>
              <a:lnSpc>
                <a:spcPts val="4560"/>
              </a:lnSpc>
            </a:pPr>
            <a:r>
              <a:rPr kumimoji="0" lang="en-US" altLang="zh-CN" sz="100" b="0" i="0" u="wavy" strike="noStrike" kern="0" cap="none" spc="-10300" normalizeH="0" baseline="0" noProof="0">
                <a:ln>
                  <a:noFill/>
                </a:ln>
                <a:solidFill>
                  <a:srgbClr val="00A0AF"/>
                </a:solidFill>
                <a:effectLst/>
                <a:uLnTx/>
                <a:uFill>
                  <a:solidFill>
                    <a:srgbClr val="00A0AF"/>
                  </a:solidFill>
                </a:uFill>
                <a:latin typeface="SimSun" panose="02010600030101010101" pitchFamily="2" charset="-122"/>
              </a:rPr>
              <a:t>.</a:t>
            </a:r>
            <a:r>
              <a:rPr kumimoji="0" lang="en-US" altLang="zh-CN" sz="1800" b="0" i="0" u="wavy" strike="noStrike" kern="0" cap="none" spc="0" normalizeH="0" baseline="0" noProof="0">
                <a:ln>
                  <a:noFill/>
                </a:ln>
                <a:solidFill>
                  <a:srgbClr val="00A0AF"/>
                </a:solidFill>
                <a:effectLst/>
                <a:uLnTx/>
                <a:uFill>
                  <a:solidFill>
                    <a:srgbClr val="00A0AF"/>
                  </a:solidFill>
                </a:uFill>
                <a:latin typeface="SimSun" panose="02010600030101010101" pitchFamily="2" charset="-122"/>
              </a:rPr>
              <a:t>                                    </a:t>
            </a:r>
            <a:r>
              <a:rPr kumimoji="0" lang="en-US" altLang="zh-CN" sz="100" b="0" i="0" u="wavy" strike="noStrike" kern="0" cap="none" spc="-10300" normalizeH="0" baseline="0" noProof="0">
                <a:ln>
                  <a:noFill/>
                </a:ln>
                <a:solidFill>
                  <a:srgbClr val="00A0AF"/>
                </a:solidFill>
                <a:effectLst/>
                <a:uLnTx/>
                <a:uFill>
                  <a:solidFill>
                    <a:srgbClr val="00A0AF"/>
                  </a:solidFill>
                </a:uFill>
                <a:latin typeface="SimSun" panose="02010600030101010101" pitchFamily="2" charset="-122"/>
              </a:rPr>
              <a:t>.</a:t>
            </a:r>
            <a:endParaRPr kumimoji="0" lang="en-US" altLang="zh-CN" sz="100" b="0" i="0" u="wavy" strike="noStrike" kern="0" cap="none" spc="-10300" normalizeH="0" baseline="0" noProof="0" dirty="0">
              <a:ln>
                <a:noFill/>
              </a:ln>
              <a:solidFill>
                <a:srgbClr val="00A0AF"/>
              </a:solidFill>
              <a:effectLst/>
              <a:uLnTx/>
              <a:uFill>
                <a:solidFill>
                  <a:srgbClr val="00A0AF"/>
                </a:solidFill>
              </a:uFill>
              <a:latin typeface="SimSun" panose="02010600030101010101" pitchFamily="2" charset="-122"/>
            </a:endParaRPr>
          </a:p>
        </p:txBody>
      </p:sp>
    </p:spTree>
    <p:extLst>
      <p:ext uri="{BB962C8B-B14F-4D97-AF65-F5344CB8AC3E}">
        <p14:creationId xmlns:p14="http://schemas.microsoft.com/office/powerpoint/2010/main" val="1034125326"/>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4">
                                            <p:bg/>
                                          </p:spTgt>
                                        </p:tgtEl>
                                        <p:attrNameLst>
                                          <p:attrName>style.visibility</p:attrName>
                                        </p:attrNameLst>
                                      </p:cBhvr>
                                      <p:to>
                                        <p:strVal val="visible"/>
                                      </p:to>
                                    </p:set>
                                    <p:anim calcmode="lin" valueType="num">
                                      <p:cBhvr additive="base">
                                        <p:cTn id="11"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2" dur="500" fill="hold"/>
                                        <p:tgtEl>
                                          <p:spTgt spid="4">
                                            <p:bg/>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4">
                                            <p:txEl>
                                              <p:pRg st="0" end="0"/>
                                            </p:txEl>
                                          </p:spTgt>
                                        </p:tgtEl>
                                        <p:attrNameLst>
                                          <p:attrName>style.visibility</p:attrName>
                                        </p:attrNameLst>
                                      </p:cBhvr>
                                      <p:to>
                                        <p:strVal val="visible"/>
                                      </p:to>
                                    </p:set>
                                    <p:anim calcmode="lin" valueType="num">
                                      <p:cBhvr additive="base">
                                        <p:cTn id="15"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4">
                                            <p:txEl>
                                              <p:pRg st="0" end="0"/>
                                            </p:txEl>
                                          </p:spTgt>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4">
                                            <p:txEl>
                                              <p:pRg st="1" end="1"/>
                                            </p:txEl>
                                          </p:spTgt>
                                        </p:tgtEl>
                                        <p:attrNameLst>
                                          <p:attrName>style.visibility</p:attrName>
                                        </p:attrNameLst>
                                      </p:cBhvr>
                                      <p:to>
                                        <p:strVal val="visible"/>
                                      </p:to>
                                    </p:set>
                                    <p:anim calcmode="lin" valueType="num">
                                      <p:cBhvr additive="base">
                                        <p:cTn id="19"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4">
                                            <p:txEl>
                                              <p:pRg st="1" end="1"/>
                                            </p:txEl>
                                          </p:spTgt>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4">
                                            <p:txEl>
                                              <p:pRg st="2" end="2"/>
                                            </p:txEl>
                                          </p:spTgt>
                                        </p:tgtEl>
                                        <p:attrNameLst>
                                          <p:attrName>style.visibility</p:attrName>
                                        </p:attrNameLst>
                                      </p:cBhvr>
                                      <p:to>
                                        <p:strVal val="visible"/>
                                      </p:to>
                                    </p:set>
                                    <p:anim calcmode="lin" valueType="num">
                                      <p:cBhvr additive="base">
                                        <p:cTn id="23"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4">
                                            <p:txEl>
                                              <p:pRg st="2" end="2"/>
                                            </p:txEl>
                                          </p:spTgt>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5">
                                            <p:bg/>
                                          </p:spTgt>
                                        </p:tgtEl>
                                        <p:attrNameLst>
                                          <p:attrName>style.visibility</p:attrName>
                                        </p:attrNameLst>
                                      </p:cBhvr>
                                      <p:to>
                                        <p:strVal val="visible"/>
                                      </p:to>
                                    </p:set>
                                    <p:anim calcmode="lin" valueType="num">
                                      <p:cBhvr additive="base">
                                        <p:cTn id="2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28" dur="500" fill="hold"/>
                                        <p:tgtEl>
                                          <p:spTgt spid="5">
                                            <p:bg/>
                                          </p:spTgt>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5">
                                            <p:txEl>
                                              <p:pRg st="0" end="0"/>
                                            </p:txEl>
                                          </p:spTgt>
                                        </p:tgtEl>
                                        <p:attrNameLst>
                                          <p:attrName>style.visibility</p:attrName>
                                        </p:attrNameLst>
                                      </p:cBhvr>
                                      <p:to>
                                        <p:strVal val="visible"/>
                                      </p:to>
                                    </p:set>
                                    <p:anim calcmode="lin" valueType="num">
                                      <p:cBhvr additive="base">
                                        <p:cTn id="3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5" grpId="0" build="p" animBg="1"/>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2</TotalTime>
  <Words>1759</Words>
  <Application>Microsoft Office PowerPoint</Application>
  <PresentationFormat>宽屏</PresentationFormat>
  <Paragraphs>235</Paragraphs>
  <Slides>28</Slides>
  <Notes>27</Notes>
  <HiddenSlides>0</HiddenSlides>
  <MMClips>0</MMClips>
  <ScaleCrop>false</ScaleCrop>
  <HeadingPairs>
    <vt:vector size="6" baseType="variant">
      <vt:variant>
        <vt:lpstr>已用的字体</vt:lpstr>
      </vt:variant>
      <vt:variant>
        <vt:i4>6</vt:i4>
      </vt:variant>
      <vt:variant>
        <vt:lpstr>主题</vt:lpstr>
      </vt:variant>
      <vt:variant>
        <vt:i4>1</vt:i4>
      </vt:variant>
      <vt:variant>
        <vt:lpstr>幻灯片标题</vt:lpstr>
      </vt:variant>
      <vt:variant>
        <vt:i4>28</vt:i4>
      </vt:variant>
    </vt:vector>
  </HeadingPairs>
  <TitlesOfParts>
    <vt:vector size="35" baseType="lpstr">
      <vt:lpstr>Arial (正文)</vt:lpstr>
      <vt:lpstr>SimHei</vt:lpstr>
      <vt:lpstr>SimSun</vt:lpstr>
      <vt:lpstr>微软雅黑</vt:lpstr>
      <vt:lpstr>Arial</vt:lpstr>
      <vt:lpstr>Cambria Math</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subject/>
  <dc:creator/>
  <cp:keywords/>
  <dc:description/>
  <cp:lastModifiedBy>Administrator</cp:lastModifiedBy>
  <cp:revision>2</cp:revision>
  <dcterms:created xsi:type="dcterms:W3CDTF">2025-10-29T06:45:14Z</dcterms:created>
  <dcterms:modified xsi:type="dcterms:W3CDTF">2025-10-29T06:47:50Z</dcterms:modified>
  <cp:category/>
  <cp:contentStatus/>
</cp:coreProperties>
</file>